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2" r:id="rId2"/>
    <p:sldMasterId id="2147483674" r:id="rId3"/>
    <p:sldMasterId id="2147483676" r:id="rId4"/>
  </p:sldMasterIdLst>
  <p:notesMasterIdLst>
    <p:notesMasterId r:id="rId33"/>
  </p:notesMasterIdLst>
  <p:sldIdLst>
    <p:sldId id="256" r:id="rId5"/>
    <p:sldId id="259" r:id="rId6"/>
    <p:sldId id="345" r:id="rId7"/>
    <p:sldId id="346" r:id="rId8"/>
    <p:sldId id="356" r:id="rId9"/>
    <p:sldId id="357" r:id="rId10"/>
    <p:sldId id="340" r:id="rId11"/>
    <p:sldId id="334" r:id="rId12"/>
    <p:sldId id="337" r:id="rId13"/>
    <p:sldId id="338" r:id="rId14"/>
    <p:sldId id="336" r:id="rId15"/>
    <p:sldId id="358" r:id="rId16"/>
    <p:sldId id="359" r:id="rId17"/>
    <p:sldId id="360" r:id="rId18"/>
    <p:sldId id="341" r:id="rId19"/>
    <p:sldId id="330" r:id="rId20"/>
    <p:sldId id="362" r:id="rId21"/>
    <p:sldId id="335" r:id="rId22"/>
    <p:sldId id="342" r:id="rId23"/>
    <p:sldId id="343" r:id="rId24"/>
    <p:sldId id="344" r:id="rId25"/>
    <p:sldId id="349" r:id="rId26"/>
    <p:sldId id="351" r:id="rId27"/>
    <p:sldId id="352" r:id="rId28"/>
    <p:sldId id="353" r:id="rId29"/>
    <p:sldId id="354" r:id="rId30"/>
    <p:sldId id="350" r:id="rId31"/>
    <p:sldId id="361" r:id="rId3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9DA938-AA12-4215-84A6-A98F73E0EDB4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F57964-FB5D-4C54-807A-DFCAD4E630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59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" name="Google Shape;13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p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6" name="Google Shape;1136;p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16" name="Google Shape;1016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0" name="Google Shape;1060;p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8" name="Google Shape;1078;p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6027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https://docs.microsoft.com/en-us/windows/win32/debug/pe-format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F57964-FB5D-4C54-807A-DFCAD4E6304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7995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https://en.wikipedia.org/wiki/COFF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F57964-FB5D-4C54-807A-DFCAD4E6304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895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7" name="Google Shape;1007;p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8" name="Google Shape;1078;p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4747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5" name="Google Shape;1105;p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https://github.com/fireeye/flare-vm</a:t>
            </a:r>
            <a:endParaRPr dirty="0"/>
          </a:p>
        </p:txBody>
      </p:sp>
      <p:sp>
        <p:nvSpPr>
          <p:cNvPr id="1106" name="Google Shape;1106;p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2"/>
          <p:cNvSpPr txBox="1"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venir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92"/>
          <p:cNvSpPr txBox="1"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/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" name="Google Shape;18;p92"/>
          <p:cNvSpPr txBox="1">
            <a:spLocks noGrp="1"/>
          </p:cNvSpPr>
          <p:nvPr>
            <p:ph type="dt" idx="10"/>
          </p:nvPr>
        </p:nvSpPr>
        <p:spPr>
          <a:xfrm>
            <a:off x="576072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A48F1C4A-A4DD-4899-8E01-38994CF49BF4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19" name="Google Shape;19;p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en-US"/>
          </a:p>
        </p:txBody>
      </p:sp>
      <p:sp>
        <p:nvSpPr>
          <p:cNvPr id="20" name="Google Shape;20;p92"/>
          <p:cNvSpPr txBox="1">
            <a:spLocks noGrp="1"/>
          </p:cNvSpPr>
          <p:nvPr>
            <p:ph type="sldNum" idx="12"/>
          </p:nvPr>
        </p:nvSpPr>
        <p:spPr>
          <a:xfrm>
            <a:off x="886968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6FD54588-46BC-43BE-9C0E-DC5497AC63ED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Google Shape;21;p92"/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92"/>
          <p:cNvSpPr/>
          <p:nvPr/>
        </p:nvSpPr>
        <p:spPr>
          <a:xfrm rot="10800000" flipH="1">
            <a:off x="578652" y="4501201"/>
            <a:ext cx="11034696" cy="18288"/>
          </a:xfrm>
          <a:prstGeom prst="rect">
            <a:avLst/>
          </a:prstGeom>
          <a:solidFill>
            <a:srgbClr val="F8F8F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3614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 preserve="1">
  <p:cSld name="Picture with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0"/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00"/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00"/>
          <p:cNvSpPr txBox="1"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venir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0" name="Google Shape;100;p100"/>
          <p:cNvSpPr>
            <a:spLocks noGrp="1"/>
          </p:cNvSpPr>
          <p:nvPr>
            <p:ph type="pic" idx="2"/>
          </p:nvPr>
        </p:nvSpPr>
        <p:spPr>
          <a:xfrm>
            <a:off x="4965192" y="1161288"/>
            <a:ext cx="6729984" cy="4645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101" name="Google Shape;101;p100"/>
          <p:cNvSpPr txBox="1">
            <a:spLocks noGrp="1"/>
          </p:cNvSpPr>
          <p:nvPr>
            <p:ph type="body" idx="1"/>
          </p:nvPr>
        </p:nvSpPr>
        <p:spPr>
          <a:xfrm>
            <a:off x="868680" y="3438144"/>
            <a:ext cx="3099816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Google Shape;102;p100"/>
          <p:cNvSpPr txBox="1">
            <a:spLocks noGrp="1"/>
          </p:cNvSpPr>
          <p:nvPr>
            <p:ph type="dt" idx="10"/>
          </p:nvPr>
        </p:nvSpPr>
        <p:spPr>
          <a:xfrm>
            <a:off x="86868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1A2DD348-5287-48AD-86C4-F111AD4848EC}" type="datetime1">
              <a:rPr lang="en-US" smtClean="0"/>
              <a:t>3/9/2021</a:t>
            </a:fld>
            <a:endParaRPr/>
          </a:p>
        </p:txBody>
      </p:sp>
      <p:sp>
        <p:nvSpPr>
          <p:cNvPr id="103" name="Google Shape;103;p10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104" name="Google Shape;104;p10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911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 preserve="1">
  <p:cSld name="Title and Vertical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7" name="Google Shape;107;p10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8" name="Google Shape;108;p10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95F2B656-0888-4CE2-81C0-F370B7F74978}" type="datetime1">
              <a:rPr lang="en-US" smtClean="0"/>
              <a:t>3/9/2021</a:t>
            </a:fld>
            <a:endParaRPr/>
          </a:p>
        </p:txBody>
      </p:sp>
      <p:sp>
        <p:nvSpPr>
          <p:cNvPr id="109" name="Google Shape;109;p10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110" name="Google Shape;110;p10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7534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 preserve="1">
  <p:cSld name="Vertical Title and 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3" name="Google Shape;113;p10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4" name="Google Shape;114;p10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34A779B7-F4EF-4D04-8BE9-40EB7D7C309D}" type="datetime1">
              <a:rPr lang="en-US" smtClean="0"/>
              <a:t>3/9/2021</a:t>
            </a:fld>
            <a:endParaRPr/>
          </a:p>
        </p:txBody>
      </p:sp>
      <p:sp>
        <p:nvSpPr>
          <p:cNvPr id="115" name="Google Shape;115;p10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116" name="Google Shape;116;p10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57151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24;p1">
            <a:extLst>
              <a:ext uri="{FF2B5EF4-FFF2-40B4-BE49-F238E27FC236}">
                <a16:creationId xmlns:a16="http://schemas.microsoft.com/office/drawing/2014/main" id="{16EB49CC-7440-4171-8BFB-612CB8BAA58B}"/>
              </a:ext>
            </a:extLst>
          </p:cNvPr>
          <p:cNvSpPr/>
          <p:nvPr/>
        </p:nvSpPr>
        <p:spPr>
          <a:xfrm rot="16200000">
            <a:off x="3799868" y="-1534136"/>
            <a:ext cx="4592270" cy="1219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1000">
                <a:srgbClr val="000000">
                  <a:alpha val="29803"/>
                </a:srgbClr>
              </a:gs>
              <a:gs pos="35000">
                <a:srgbClr val="000000">
                  <a:alpha val="45882"/>
                </a:srgbClr>
              </a:gs>
              <a:gs pos="100000">
                <a:srgbClr val="000000">
                  <a:alpha val="8980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" name="Google Shape;126;p1">
            <a:extLst>
              <a:ext uri="{FF2B5EF4-FFF2-40B4-BE49-F238E27FC236}">
                <a16:creationId xmlns:a16="http://schemas.microsoft.com/office/drawing/2014/main" id="{31FAF9B3-2FD7-4F75-A48E-F76E881F6360}"/>
              </a:ext>
            </a:extLst>
          </p:cNvPr>
          <p:cNvSpPr/>
          <p:nvPr/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125;p1">
            <a:extLst>
              <a:ext uri="{FF2B5EF4-FFF2-40B4-BE49-F238E27FC236}">
                <a16:creationId xmlns:a16="http://schemas.microsoft.com/office/drawing/2014/main" id="{1C1A8729-4657-4A53-B7C6-F7023B8840A3}"/>
              </a:ext>
            </a:extLst>
          </p:cNvPr>
          <p:cNvSpPr txBox="1">
            <a:spLocks noGrp="1"/>
          </p:cNvSpPr>
          <p:nvPr>
            <p:ph type="ctrTitle" idx="4294967295" hasCustomPrompt="1"/>
          </p:nvPr>
        </p:nvSpPr>
        <p:spPr>
          <a:xfrm>
            <a:off x="404553" y="3091928"/>
            <a:ext cx="9078562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>
              <a:defRPr/>
            </a:lvl1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venir"/>
              <a:buNone/>
            </a:pPr>
            <a:r>
              <a:rPr lang="en-US" dirty="0"/>
              <a:t>Click to add title</a:t>
            </a:r>
            <a:endParaRPr dirty="0"/>
          </a:p>
        </p:txBody>
      </p:sp>
      <p:sp>
        <p:nvSpPr>
          <p:cNvPr id="12" name="Google Shape;127;p1">
            <a:extLst>
              <a:ext uri="{FF2B5EF4-FFF2-40B4-BE49-F238E27FC236}">
                <a16:creationId xmlns:a16="http://schemas.microsoft.com/office/drawing/2014/main" id="{6E4C75BB-8300-4769-95E8-EF5A9E0D099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04553" y="5624945"/>
            <a:ext cx="9078562" cy="592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-US" sz="1100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5256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4"/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C9C7BB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94"/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94"/>
          <p:cNvSpPr txBox="1"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venir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9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BD96A91A-7995-4790-9761-F7B8686B1187}" type="datetime1">
              <a:rPr lang="en-US" smtClean="0"/>
              <a:t>3/9/2021</a:t>
            </a:fld>
            <a:endParaRPr/>
          </a:p>
        </p:txBody>
      </p:sp>
      <p:sp>
        <p:nvSpPr>
          <p:cNvPr id="43" name="Google Shape;43;p9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44" name="Google Shape;44;p9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47160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Title and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3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93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93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93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" name="Google Shape;34;p93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10168128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Google Shape;35;p93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26679DED-3B46-4325-9CCD-2BECB403B145}" type="datetime1">
              <a:rPr lang="en-US" smtClean="0"/>
              <a:t>3/9/2021</a:t>
            </a:fld>
            <a:endParaRPr/>
          </a:p>
        </p:txBody>
      </p:sp>
      <p:sp>
        <p:nvSpPr>
          <p:cNvPr id="36" name="Google Shape;36;p9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37" name="Google Shape;37;p93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29018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1"/>
          <p:cNvSpPr txBox="1"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venir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1"/>
          <p:cNvSpPr txBox="1"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" name="Google Shape;48;p91"/>
          <p:cNvSpPr txBox="1">
            <a:spLocks noGrp="1"/>
          </p:cNvSpPr>
          <p:nvPr>
            <p:ph type="dt" idx="10"/>
          </p:nvPr>
        </p:nvSpPr>
        <p:spPr>
          <a:xfrm>
            <a:off x="576072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F42FD659-3FC1-4542-B234-C6815F2B064B}" type="datetime1">
              <a:rPr lang="en-US" smtClean="0"/>
              <a:t>3/9/2021</a:t>
            </a:fld>
            <a:endParaRPr/>
          </a:p>
        </p:txBody>
      </p:sp>
      <p:sp>
        <p:nvSpPr>
          <p:cNvPr id="49" name="Google Shape;49;p9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50" name="Google Shape;50;p91"/>
          <p:cNvSpPr txBox="1">
            <a:spLocks noGrp="1"/>
          </p:cNvSpPr>
          <p:nvPr>
            <p:ph type="sldNum" idx="12"/>
          </p:nvPr>
        </p:nvSpPr>
        <p:spPr>
          <a:xfrm>
            <a:off x="886968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" name="Google Shape;51;p91"/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91"/>
          <p:cNvSpPr/>
          <p:nvPr/>
        </p:nvSpPr>
        <p:spPr>
          <a:xfrm rot="10800000" flipH="1">
            <a:off x="578652" y="4501201"/>
            <a:ext cx="11034696" cy="18288"/>
          </a:xfrm>
          <a:prstGeom prst="rect">
            <a:avLst/>
          </a:prstGeom>
          <a:solidFill>
            <a:srgbClr val="BDC9D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213732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5"/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95"/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95"/>
          <p:cNvSpPr txBox="1"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venir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95"/>
          <p:cNvSpPr txBox="1"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Google Shape;58;p9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BAF5EE52-B6F6-4D4C-9D8F-01AF0B628D73}" type="datetime1">
              <a:rPr lang="en-US" smtClean="0"/>
              <a:t>3/9/2021</a:t>
            </a:fld>
            <a:endParaRPr/>
          </a:p>
        </p:txBody>
      </p:sp>
      <p:sp>
        <p:nvSpPr>
          <p:cNvPr id="59" name="Google Shape;59;p9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60" name="Google Shape;60;p9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75912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 preserve="1">
  <p:cSld name="Two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6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6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6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96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96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4937760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Google Shape;67;p96"/>
          <p:cNvSpPr txBox="1">
            <a:spLocks noGrp="1"/>
          </p:cNvSpPr>
          <p:nvPr>
            <p:ph type="body" idx="2"/>
          </p:nvPr>
        </p:nvSpPr>
        <p:spPr>
          <a:xfrm>
            <a:off x="6345936" y="2478024"/>
            <a:ext cx="4937760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Google Shape;68;p96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A01AD534-2D7F-4839-87BF-1DAD708E3101}" type="datetime1">
              <a:rPr lang="en-US" smtClean="0"/>
              <a:t>3/9/2021</a:t>
            </a:fld>
            <a:endParaRPr/>
          </a:p>
        </p:txBody>
      </p:sp>
      <p:sp>
        <p:nvSpPr>
          <p:cNvPr id="69" name="Google Shape;69;p9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70" name="Google Shape;70;p96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77985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 preserve="1">
  <p:cSld name="Comparis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7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97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97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97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Google Shape;76;p97"/>
          <p:cNvSpPr txBox="1"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cap="none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Google Shape;77;p97"/>
          <p:cNvSpPr txBox="1">
            <a:spLocks noGrp="1"/>
          </p:cNvSpPr>
          <p:nvPr>
            <p:ph type="body" idx="2"/>
          </p:nvPr>
        </p:nvSpPr>
        <p:spPr>
          <a:xfrm>
            <a:off x="1115568" y="3203688"/>
            <a:ext cx="4937760" cy="296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Google Shape;78;p97"/>
          <p:cNvSpPr txBox="1">
            <a:spLocks noGrp="1"/>
          </p:cNvSpPr>
          <p:nvPr>
            <p:ph type="body" idx="3"/>
          </p:nvPr>
        </p:nvSpPr>
        <p:spPr>
          <a:xfrm>
            <a:off x="6345936" y="2372650"/>
            <a:ext cx="493776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cap="none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Google Shape;79;p97"/>
          <p:cNvSpPr txBox="1">
            <a:spLocks noGrp="1"/>
          </p:cNvSpPr>
          <p:nvPr>
            <p:ph type="body" idx="4"/>
          </p:nvPr>
        </p:nvSpPr>
        <p:spPr>
          <a:xfrm>
            <a:off x="6345936" y="3203687"/>
            <a:ext cx="4937760" cy="296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Google Shape;80;p97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56C9A529-7737-4CE7-BB43-80FCBEE67D08}" type="datetime1">
              <a:rPr lang="en-US" smtClean="0"/>
              <a:t>3/9/2021</a:t>
            </a:fld>
            <a:endParaRPr/>
          </a:p>
        </p:txBody>
      </p:sp>
      <p:sp>
        <p:nvSpPr>
          <p:cNvPr id="81" name="Google Shape;81;p9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82" name="Google Shape;82;p97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24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4"/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C9C7BB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94"/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94"/>
          <p:cNvSpPr txBox="1"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venir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9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BD96A91A-7995-4790-9761-F7B8686B1187}" type="datetime1">
              <a:rPr lang="en-US" smtClean="0"/>
              <a:t>3/9/2021</a:t>
            </a:fld>
            <a:endParaRPr/>
          </a:p>
        </p:txBody>
      </p:sp>
      <p:sp>
        <p:nvSpPr>
          <p:cNvPr id="43" name="Google Shape;43;p9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44" name="Google Shape;44;p9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89087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FB0479C3-E35E-4229-869B-111C70CF8A16}" type="datetime1">
              <a:rPr lang="en-US" smtClean="0"/>
              <a:t>3/9/2021</a:t>
            </a:fld>
            <a:endParaRPr/>
          </a:p>
        </p:txBody>
      </p:sp>
      <p:sp>
        <p:nvSpPr>
          <p:cNvPr id="85" name="Google Shape;85;p9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86" name="Google Shape;86;p9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053101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 preserve="1">
  <p:cSld name="Content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9"/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99"/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99"/>
          <p:cNvSpPr txBox="1"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venir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1" name="Google Shape;91;p99"/>
          <p:cNvSpPr txBox="1">
            <a:spLocks noGrp="1"/>
          </p:cNvSpPr>
          <p:nvPr>
            <p:ph type="body" idx="1"/>
          </p:nvPr>
        </p:nvSpPr>
        <p:spPr>
          <a:xfrm>
            <a:off x="4965192" y="1709928"/>
            <a:ext cx="6729984" cy="409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2" name="Google Shape;92;p99"/>
          <p:cNvSpPr txBox="1">
            <a:spLocks noGrp="1"/>
          </p:cNvSpPr>
          <p:nvPr>
            <p:ph type="body" idx="2"/>
          </p:nvPr>
        </p:nvSpPr>
        <p:spPr>
          <a:xfrm>
            <a:off x="868680" y="3429000"/>
            <a:ext cx="3099816" cy="206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3" name="Google Shape;93;p99"/>
          <p:cNvSpPr txBox="1">
            <a:spLocks noGrp="1"/>
          </p:cNvSpPr>
          <p:nvPr>
            <p:ph type="dt" idx="10"/>
          </p:nvPr>
        </p:nvSpPr>
        <p:spPr>
          <a:xfrm>
            <a:off x="86868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E3E9E8EF-E37F-4866-90F0-7E9843A49924}" type="datetime1">
              <a:rPr lang="en-US" smtClean="0"/>
              <a:t>3/9/2021</a:t>
            </a:fld>
            <a:endParaRPr/>
          </a:p>
        </p:txBody>
      </p:sp>
      <p:sp>
        <p:nvSpPr>
          <p:cNvPr id="94" name="Google Shape;94;p9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95" name="Google Shape;95;p9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963898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 preserve="1">
  <p:cSld name="Picture with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0"/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00"/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00"/>
          <p:cNvSpPr txBox="1"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venir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0" name="Google Shape;100;p100"/>
          <p:cNvSpPr>
            <a:spLocks noGrp="1"/>
          </p:cNvSpPr>
          <p:nvPr>
            <p:ph type="pic" idx="2"/>
          </p:nvPr>
        </p:nvSpPr>
        <p:spPr>
          <a:xfrm>
            <a:off x="4965192" y="1161288"/>
            <a:ext cx="6729984" cy="4645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101" name="Google Shape;101;p100"/>
          <p:cNvSpPr txBox="1">
            <a:spLocks noGrp="1"/>
          </p:cNvSpPr>
          <p:nvPr>
            <p:ph type="body" idx="1"/>
          </p:nvPr>
        </p:nvSpPr>
        <p:spPr>
          <a:xfrm>
            <a:off x="868680" y="3438144"/>
            <a:ext cx="3099816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Google Shape;102;p100"/>
          <p:cNvSpPr txBox="1">
            <a:spLocks noGrp="1"/>
          </p:cNvSpPr>
          <p:nvPr>
            <p:ph type="dt" idx="10"/>
          </p:nvPr>
        </p:nvSpPr>
        <p:spPr>
          <a:xfrm>
            <a:off x="86868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1A2DD348-5287-48AD-86C4-F111AD4848EC}" type="datetime1">
              <a:rPr lang="en-US" smtClean="0"/>
              <a:t>3/9/2021</a:t>
            </a:fld>
            <a:endParaRPr/>
          </a:p>
        </p:txBody>
      </p:sp>
      <p:sp>
        <p:nvSpPr>
          <p:cNvPr id="103" name="Google Shape;103;p10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104" name="Google Shape;104;p10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035247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 preserve="1">
  <p:cSld name="Title and Vertical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7" name="Google Shape;107;p10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8" name="Google Shape;108;p10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95F2B656-0888-4CE2-81C0-F370B7F74978}" type="datetime1">
              <a:rPr lang="en-US" smtClean="0"/>
              <a:t>3/9/2021</a:t>
            </a:fld>
            <a:endParaRPr/>
          </a:p>
        </p:txBody>
      </p:sp>
      <p:sp>
        <p:nvSpPr>
          <p:cNvPr id="109" name="Google Shape;109;p10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110" name="Google Shape;110;p10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47070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 preserve="1">
  <p:cSld name="Vertical Title and 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3" name="Google Shape;113;p10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4" name="Google Shape;114;p10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34A779B7-F4EF-4D04-8BE9-40EB7D7C309D}" type="datetime1">
              <a:rPr lang="en-US" smtClean="0"/>
              <a:t>3/9/2021</a:t>
            </a:fld>
            <a:endParaRPr/>
          </a:p>
        </p:txBody>
      </p:sp>
      <p:sp>
        <p:nvSpPr>
          <p:cNvPr id="115" name="Google Shape;115;p10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116" name="Google Shape;116;p10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1269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Title and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3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93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93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93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" name="Google Shape;34;p93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10168128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Google Shape;35;p93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26679DED-3B46-4325-9CCD-2BECB403B145}" type="datetime1">
              <a:rPr lang="en-US" smtClean="0"/>
              <a:t>3/9/2021</a:t>
            </a:fld>
            <a:endParaRPr/>
          </a:p>
        </p:txBody>
      </p:sp>
      <p:sp>
        <p:nvSpPr>
          <p:cNvPr id="36" name="Google Shape;36;p9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37" name="Google Shape;37;p93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2223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1"/>
          <p:cNvSpPr txBox="1"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venir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1"/>
          <p:cNvSpPr txBox="1"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" name="Google Shape;48;p91"/>
          <p:cNvSpPr txBox="1">
            <a:spLocks noGrp="1"/>
          </p:cNvSpPr>
          <p:nvPr>
            <p:ph type="dt" idx="10"/>
          </p:nvPr>
        </p:nvSpPr>
        <p:spPr>
          <a:xfrm>
            <a:off x="576072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F42FD659-3FC1-4542-B234-C6815F2B064B}" type="datetime1">
              <a:rPr lang="en-US" smtClean="0"/>
              <a:t>3/9/2021</a:t>
            </a:fld>
            <a:endParaRPr/>
          </a:p>
        </p:txBody>
      </p:sp>
      <p:sp>
        <p:nvSpPr>
          <p:cNvPr id="49" name="Google Shape;49;p9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50" name="Google Shape;50;p91"/>
          <p:cNvSpPr txBox="1">
            <a:spLocks noGrp="1"/>
          </p:cNvSpPr>
          <p:nvPr>
            <p:ph type="sldNum" idx="12"/>
          </p:nvPr>
        </p:nvSpPr>
        <p:spPr>
          <a:xfrm>
            <a:off x="886968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" name="Google Shape;51;p91"/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91"/>
          <p:cNvSpPr/>
          <p:nvPr/>
        </p:nvSpPr>
        <p:spPr>
          <a:xfrm rot="10800000" flipH="1">
            <a:off x="578652" y="4501201"/>
            <a:ext cx="11034696" cy="18288"/>
          </a:xfrm>
          <a:prstGeom prst="rect">
            <a:avLst/>
          </a:prstGeom>
          <a:solidFill>
            <a:srgbClr val="BDC9D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5253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5"/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95"/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95"/>
          <p:cNvSpPr txBox="1"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venir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95"/>
          <p:cNvSpPr txBox="1"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Google Shape;58;p9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BAF5EE52-B6F6-4D4C-9D8F-01AF0B628D73}" type="datetime1">
              <a:rPr lang="en-US" smtClean="0"/>
              <a:t>3/9/2021</a:t>
            </a:fld>
            <a:endParaRPr/>
          </a:p>
        </p:txBody>
      </p:sp>
      <p:sp>
        <p:nvSpPr>
          <p:cNvPr id="59" name="Google Shape;59;p9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60" name="Google Shape;60;p9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392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 preserve="1">
  <p:cSld name="Two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6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6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6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96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96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4937760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Google Shape;67;p96"/>
          <p:cNvSpPr txBox="1">
            <a:spLocks noGrp="1"/>
          </p:cNvSpPr>
          <p:nvPr>
            <p:ph type="body" idx="2"/>
          </p:nvPr>
        </p:nvSpPr>
        <p:spPr>
          <a:xfrm>
            <a:off x="6345936" y="2478024"/>
            <a:ext cx="4937760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Google Shape;68;p96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A01AD534-2D7F-4839-87BF-1DAD708E3101}" type="datetime1">
              <a:rPr lang="en-US" smtClean="0"/>
              <a:t>3/9/2021</a:t>
            </a:fld>
            <a:endParaRPr/>
          </a:p>
        </p:txBody>
      </p:sp>
      <p:sp>
        <p:nvSpPr>
          <p:cNvPr id="69" name="Google Shape;69;p9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70" name="Google Shape;70;p96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1869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 preserve="1">
  <p:cSld name="Comparis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7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97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97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97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Google Shape;76;p97"/>
          <p:cNvSpPr txBox="1"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cap="none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Google Shape;77;p97"/>
          <p:cNvSpPr txBox="1">
            <a:spLocks noGrp="1"/>
          </p:cNvSpPr>
          <p:nvPr>
            <p:ph type="body" idx="2"/>
          </p:nvPr>
        </p:nvSpPr>
        <p:spPr>
          <a:xfrm>
            <a:off x="1115568" y="3203688"/>
            <a:ext cx="4937760" cy="296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Google Shape;78;p97"/>
          <p:cNvSpPr txBox="1">
            <a:spLocks noGrp="1"/>
          </p:cNvSpPr>
          <p:nvPr>
            <p:ph type="body" idx="3"/>
          </p:nvPr>
        </p:nvSpPr>
        <p:spPr>
          <a:xfrm>
            <a:off x="6345936" y="2372650"/>
            <a:ext cx="493776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cap="none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Google Shape;79;p97"/>
          <p:cNvSpPr txBox="1">
            <a:spLocks noGrp="1"/>
          </p:cNvSpPr>
          <p:nvPr>
            <p:ph type="body" idx="4"/>
          </p:nvPr>
        </p:nvSpPr>
        <p:spPr>
          <a:xfrm>
            <a:off x="6345936" y="3203687"/>
            <a:ext cx="4937760" cy="296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Google Shape;80;p97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56C9A529-7737-4CE7-BB43-80FCBEE67D08}" type="datetime1">
              <a:rPr lang="en-US" smtClean="0"/>
              <a:t>3/9/2021</a:t>
            </a:fld>
            <a:endParaRPr/>
          </a:p>
        </p:txBody>
      </p:sp>
      <p:sp>
        <p:nvSpPr>
          <p:cNvPr id="81" name="Google Shape;81;p9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82" name="Google Shape;82;p97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59513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FB0479C3-E35E-4229-869B-111C70CF8A16}" type="datetime1">
              <a:rPr lang="en-US" smtClean="0"/>
              <a:t>3/9/2021</a:t>
            </a:fld>
            <a:endParaRPr/>
          </a:p>
        </p:txBody>
      </p:sp>
      <p:sp>
        <p:nvSpPr>
          <p:cNvPr id="85" name="Google Shape;85;p9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86" name="Google Shape;86;p9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4660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 preserve="1">
  <p:cSld name="Content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9"/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99"/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99"/>
          <p:cNvSpPr txBox="1"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venir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1" name="Google Shape;91;p99"/>
          <p:cNvSpPr txBox="1">
            <a:spLocks noGrp="1"/>
          </p:cNvSpPr>
          <p:nvPr>
            <p:ph type="body" idx="1"/>
          </p:nvPr>
        </p:nvSpPr>
        <p:spPr>
          <a:xfrm>
            <a:off x="4965192" y="1709928"/>
            <a:ext cx="6729984" cy="409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2" name="Google Shape;92;p99"/>
          <p:cNvSpPr txBox="1">
            <a:spLocks noGrp="1"/>
          </p:cNvSpPr>
          <p:nvPr>
            <p:ph type="body" idx="2"/>
          </p:nvPr>
        </p:nvSpPr>
        <p:spPr>
          <a:xfrm>
            <a:off x="868680" y="3429000"/>
            <a:ext cx="3099816" cy="206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3" name="Google Shape;93;p99"/>
          <p:cNvSpPr txBox="1">
            <a:spLocks noGrp="1"/>
          </p:cNvSpPr>
          <p:nvPr>
            <p:ph type="dt" idx="10"/>
          </p:nvPr>
        </p:nvSpPr>
        <p:spPr>
          <a:xfrm>
            <a:off x="86868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E3E9E8EF-E37F-4866-90F0-7E9843A49924}" type="datetime1">
              <a:rPr lang="en-US" smtClean="0"/>
              <a:t>3/9/2021</a:t>
            </a:fld>
            <a:endParaRPr/>
          </a:p>
        </p:txBody>
      </p:sp>
      <p:sp>
        <p:nvSpPr>
          <p:cNvPr id="94" name="Google Shape;94;p9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95" name="Google Shape;95;p9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692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  <a:defRPr sz="4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9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2" name="Google Shape;12;p9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fld id="{A48F1C4A-A4DD-4899-8E01-38994CF49BF4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13" name="Google Shape;13;p9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 lang="en-US"/>
          </a:p>
        </p:txBody>
      </p:sp>
      <p:sp>
        <p:nvSpPr>
          <p:cNvPr id="14" name="Google Shape;14;p9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fld id="{6FD54588-46BC-43BE-9C0E-DC5497AC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16578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venir"/>
              <a:buNone/>
              <a:defRPr sz="4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8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26" name="Google Shape;26;p8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fld id="{7205FED4-FD42-4E6E-806C-A7AB4B302361}" type="datetime1">
              <a:rPr lang="en-US" smtClean="0"/>
              <a:t>3/9/2021</a:t>
            </a:fld>
            <a:endParaRPr/>
          </a:p>
        </p:txBody>
      </p:sp>
      <p:sp>
        <p:nvSpPr>
          <p:cNvPr id="27" name="Google Shape;27;p8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28" name="Google Shape;28;p8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9217011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  <a:defRPr sz="4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9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2" name="Google Shape;12;p9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fld id="{A48F1C4A-A4DD-4899-8E01-38994CF49BF4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13" name="Google Shape;13;p9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 lang="en-US"/>
          </a:p>
        </p:txBody>
      </p:sp>
      <p:sp>
        <p:nvSpPr>
          <p:cNvPr id="14" name="Google Shape;14;p9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fld id="{6FD54588-46BC-43BE-9C0E-DC5497AC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3321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venir"/>
              <a:buNone/>
              <a:defRPr sz="4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8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26" name="Google Shape;26;p8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fld id="{7205FED4-FD42-4E6E-806C-A7AB4B302361}" type="datetime1">
              <a:rPr lang="en-US" smtClean="0"/>
              <a:t>3/9/2021</a:t>
            </a:fld>
            <a:endParaRPr/>
          </a:p>
        </p:txBody>
      </p:sp>
      <p:sp>
        <p:nvSpPr>
          <p:cNvPr id="27" name="Google Shape;27;p8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r>
              <a:rPr lang="en-US"/>
              <a:t>AUEHC</a:t>
            </a:r>
            <a:endParaRPr/>
          </a:p>
        </p:txBody>
      </p:sp>
      <p:sp>
        <p:nvSpPr>
          <p:cNvPr id="28" name="Google Shape;28;p8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40113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plusplus.com/reference/cstdlib/" TargetMode="External"/><Relationship Id="rId2" Type="http://schemas.openxmlformats.org/officeDocument/2006/relationships/hyperlink" Target="https://docs.microsoft.com/en-us/windows/win32/apiindex/windows-api-list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cplusplus.com/reference/cstdio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hidra-sre.org/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doptopenjdk.net/" TargetMode="External"/><Relationship Id="rId2" Type="http://schemas.openxmlformats.org/officeDocument/2006/relationships/hyperlink" Target="https://ghidra-sre.org/" TargetMode="Externa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rb.gy/th8hlw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documentation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8F29476-F1EC-4FB5-BA00-26456127B0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2" r="10704" b="13806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9" name="Google Shape;124;p1">
            <a:extLst>
              <a:ext uri="{FF2B5EF4-FFF2-40B4-BE49-F238E27FC236}">
                <a16:creationId xmlns:a16="http://schemas.microsoft.com/office/drawing/2014/main" id="{60D269CA-2A43-4250-8DFC-2B6AD443A069}"/>
              </a:ext>
            </a:extLst>
          </p:cNvPr>
          <p:cNvSpPr/>
          <p:nvPr/>
        </p:nvSpPr>
        <p:spPr>
          <a:xfrm rot="16200000">
            <a:off x="3799868" y="-1534136"/>
            <a:ext cx="4592270" cy="1219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1000">
                <a:srgbClr val="000000">
                  <a:alpha val="29803"/>
                </a:srgbClr>
              </a:gs>
              <a:gs pos="35000">
                <a:srgbClr val="000000">
                  <a:alpha val="45882"/>
                </a:srgbClr>
              </a:gs>
              <a:gs pos="100000">
                <a:srgbClr val="000000">
                  <a:alpha val="8980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B35DA3-AB4C-4091-B7C0-91855A6E7B3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351034" y="4010285"/>
            <a:ext cx="10515600" cy="1325563"/>
          </a:xfrm>
        </p:spPr>
        <p:txBody>
          <a:bodyPr/>
          <a:lstStyle/>
          <a:p>
            <a:r>
              <a:rPr lang="en-US" dirty="0"/>
              <a:t>Introduction to Static Analysis</a:t>
            </a:r>
          </a:p>
        </p:txBody>
      </p:sp>
      <p:sp>
        <p:nvSpPr>
          <p:cNvPr id="6" name="Google Shape;126;p1">
            <a:extLst>
              <a:ext uri="{FF2B5EF4-FFF2-40B4-BE49-F238E27FC236}">
                <a16:creationId xmlns:a16="http://schemas.microsoft.com/office/drawing/2014/main" id="{ED933466-E4B7-4ECA-AFC3-7FA7F886B826}"/>
              </a:ext>
            </a:extLst>
          </p:cNvPr>
          <p:cNvSpPr/>
          <p:nvPr/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6631FB-119C-4A9C-8CCD-17E10067C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034" y="5610064"/>
            <a:ext cx="9083827" cy="61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34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A3C7-FEE0-4138-BAF8-C1426F62E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0C569-6AFF-41CF-904E-188AE05140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17074" y="2124891"/>
            <a:ext cx="8566622" cy="423145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Standard </a:t>
            </a:r>
            <a:r>
              <a:rPr lang="en-US" dirty="0">
                <a:solidFill>
                  <a:schemeClr val="accent1"/>
                </a:solidFill>
              </a:rPr>
              <a:t>COFF</a:t>
            </a:r>
            <a:r>
              <a:rPr lang="en-US" dirty="0"/>
              <a:t> file header	</a:t>
            </a:r>
          </a:p>
          <a:p>
            <a:pPr lvl="1"/>
            <a:r>
              <a:rPr lang="en-US" dirty="0"/>
              <a:t>COFF was a format used for executable code on Unix systems</a:t>
            </a:r>
          </a:p>
          <a:p>
            <a:r>
              <a:rPr lang="en-US" dirty="0"/>
              <a:t>Important Fields:</a:t>
            </a: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MachineArchitecture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NumberOfSections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TimeDataStamp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1"/>
                </a:solidFill>
              </a:rPr>
              <a:t>Characteristics</a:t>
            </a:r>
            <a:r>
              <a:rPr lang="en-US" dirty="0"/>
              <a:t>: marks if file is DLL</a:t>
            </a: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SizeOfOptionalHeader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D5EA2-A607-40F2-AFEC-1430385093C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6E4FE-D74D-458C-A41D-9A70B9AC4E2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4D3E6-03BE-41CB-A283-C9D597D36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CDDC16D2-D3E4-4BDF-9E8F-2DAEEA40F1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51" y="1971266"/>
            <a:ext cx="2159984" cy="456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924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A3C7-FEE0-4138-BAF8-C1426F62E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0C569-6AFF-41CF-904E-188AE05140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0435" y="2133600"/>
            <a:ext cx="8643261" cy="4222750"/>
          </a:xfrm>
        </p:spPr>
        <p:txBody>
          <a:bodyPr/>
          <a:lstStyle/>
          <a:p>
            <a:r>
              <a:rPr lang="en-US" dirty="0"/>
              <a:t>Contains the COFF standard fields and data directories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SizeOfCode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en-US" dirty="0" err="1">
                <a:solidFill>
                  <a:schemeClr val="accent1"/>
                </a:solidFill>
              </a:rPr>
              <a:t>AddressOfEntryPoint</a:t>
            </a:r>
            <a:r>
              <a:rPr lang="en-US" dirty="0"/>
              <a:t>: where the program starts executing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BaseOfCode</a:t>
            </a:r>
            <a:r>
              <a:rPr lang="en-US" dirty="0"/>
              <a:t>: preferred offset for code section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ImageBase</a:t>
            </a:r>
            <a:r>
              <a:rPr lang="en-US" dirty="0"/>
              <a:t>: preferred address for start of image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D5EA2-A607-40F2-AFEC-1430385093C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6E4FE-D74D-458C-A41D-9A70B9AC4E2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4D3E6-03BE-41CB-A283-C9D597D36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CDDC16D2-D3E4-4BDF-9E8F-2DAEEA40F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51" y="1971266"/>
            <a:ext cx="2159984" cy="456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366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A3C7-FEE0-4138-BAF8-C1426F62E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0C569-6AFF-41CF-904E-188AE05140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0435" y="2133600"/>
            <a:ext cx="8643261" cy="42227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Contains information for each section in the binary</a:t>
            </a:r>
          </a:p>
          <a:p>
            <a:r>
              <a:rPr lang="en-US" dirty="0"/>
              <a:t>Each row of the table is a </a:t>
            </a:r>
            <a:r>
              <a:rPr lang="en-US" dirty="0">
                <a:solidFill>
                  <a:schemeClr val="accent1"/>
                </a:solidFill>
              </a:rPr>
              <a:t>section header</a:t>
            </a:r>
          </a:p>
          <a:p>
            <a:r>
              <a:rPr lang="en-US" dirty="0"/>
              <a:t>Header</a:t>
            </a: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SectionName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VirtualSize</a:t>
            </a:r>
            <a:r>
              <a:rPr lang="en-US" dirty="0"/>
              <a:t>: size of section when loaded into </a:t>
            </a:r>
            <a:r>
              <a:rPr lang="en-US" dirty="0">
                <a:solidFill>
                  <a:schemeClr val="accent4"/>
                </a:solidFill>
              </a:rPr>
              <a:t>memory</a:t>
            </a: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VirtualAddress</a:t>
            </a:r>
            <a:r>
              <a:rPr lang="en-US" dirty="0"/>
              <a:t>: location of section when loaded into </a:t>
            </a:r>
            <a:r>
              <a:rPr lang="en-US" dirty="0">
                <a:solidFill>
                  <a:schemeClr val="accent4"/>
                </a:solidFill>
              </a:rPr>
              <a:t>memory</a:t>
            </a: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SizeOfRawData</a:t>
            </a:r>
            <a:r>
              <a:rPr lang="en-US" dirty="0"/>
              <a:t>: size of section when on </a:t>
            </a:r>
            <a:r>
              <a:rPr lang="en-US" dirty="0">
                <a:solidFill>
                  <a:schemeClr val="accent4"/>
                </a:solidFill>
              </a:rPr>
              <a:t>disk</a:t>
            </a: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PointerToRawData</a:t>
            </a:r>
            <a:r>
              <a:rPr lang="en-US" dirty="0"/>
              <a:t>: location of section when on </a:t>
            </a:r>
            <a:r>
              <a:rPr lang="en-US" dirty="0">
                <a:solidFill>
                  <a:schemeClr val="accent4"/>
                </a:solidFill>
              </a:rPr>
              <a:t>disk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D5EA2-A607-40F2-AFEC-1430385093C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6E4FE-D74D-458C-A41D-9A70B9AC4E2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4D3E6-03BE-41CB-A283-C9D597D36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CDDC16D2-D3E4-4BDF-9E8F-2DAEEA40F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51" y="1971266"/>
            <a:ext cx="2159984" cy="456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585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799DD-7DE9-4833-9157-3109BFAC7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Predefined Sections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B31FE-C550-43D2-8F26-57F2C2555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60616" y="2478024"/>
            <a:ext cx="8523079" cy="3694176"/>
          </a:xfrm>
        </p:spPr>
        <p:txBody>
          <a:bodyPr>
            <a:normAutofit/>
          </a:bodyPr>
          <a:lstStyle/>
          <a:p>
            <a:r>
              <a:rPr lang="en-US" dirty="0"/>
              <a:t>PE files usually have </a:t>
            </a:r>
            <a:r>
              <a:rPr lang="en-US" dirty="0">
                <a:solidFill>
                  <a:schemeClr val="accent4"/>
                </a:solidFill>
              </a:rPr>
              <a:t>predefined</a:t>
            </a:r>
            <a:r>
              <a:rPr lang="en-US" dirty="0"/>
              <a:t> sections, not all are always produced during compilation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.text</a:t>
            </a:r>
            <a:r>
              <a:rPr lang="en-US" dirty="0"/>
              <a:t>: executable code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 err="1">
                <a:solidFill>
                  <a:schemeClr val="accent1"/>
                </a:solidFill>
              </a:rPr>
              <a:t>bss</a:t>
            </a:r>
            <a:r>
              <a:rPr lang="en-US" dirty="0"/>
              <a:t>: uninitialized data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 err="1">
                <a:solidFill>
                  <a:schemeClr val="accent1"/>
                </a:solidFill>
              </a:rPr>
              <a:t>rdata</a:t>
            </a:r>
            <a:r>
              <a:rPr lang="en-US" dirty="0"/>
              <a:t>: read-only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9A1DC2-1CD4-4868-BFDE-35B193944A6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8C61E-47D2-46A0-812A-0EEB2E3AF33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EC455-94F1-427E-A8A7-BB639503BB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FC6D72-6323-4CDB-A926-7C3198AC1BDF}"/>
              </a:ext>
            </a:extLst>
          </p:cNvPr>
          <p:cNvSpPr txBox="1"/>
          <p:nvPr/>
        </p:nvSpPr>
        <p:spPr>
          <a:xfrm>
            <a:off x="6584565" y="3602912"/>
            <a:ext cx="4788831" cy="1889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lvl="1" indent="-342900">
              <a:lnSpc>
                <a:spcPct val="11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400" dirty="0">
                <a:solidFill>
                  <a:schemeClr val="accent1"/>
                </a:solidFill>
                <a:latin typeface="Avenir"/>
                <a:sym typeface="Avenir"/>
              </a:rPr>
              <a:t>.data</a:t>
            </a:r>
            <a:r>
              <a:rPr lang="en-US" sz="2400" dirty="0">
                <a:solidFill>
                  <a:schemeClr val="dk1"/>
                </a:solidFill>
                <a:latin typeface="Avenir"/>
                <a:sym typeface="Avenir"/>
              </a:rPr>
              <a:t>: global variables</a:t>
            </a:r>
          </a:p>
          <a:p>
            <a:pPr marL="914400" lvl="1" indent="-342900">
              <a:lnSpc>
                <a:spcPct val="11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400" dirty="0">
                <a:solidFill>
                  <a:schemeClr val="accent1"/>
                </a:solidFill>
                <a:latin typeface="Avenir"/>
                <a:sym typeface="Avenir"/>
              </a:rPr>
              <a:t>.</a:t>
            </a:r>
            <a:r>
              <a:rPr lang="en-US" sz="2400" dirty="0" err="1">
                <a:solidFill>
                  <a:schemeClr val="accent1"/>
                </a:solidFill>
                <a:latin typeface="Avenir"/>
                <a:sym typeface="Avenir"/>
              </a:rPr>
              <a:t>rsrc</a:t>
            </a:r>
            <a:r>
              <a:rPr lang="en-US" sz="2400" dirty="0">
                <a:solidFill>
                  <a:schemeClr val="dk1"/>
                </a:solidFill>
                <a:latin typeface="Avenir"/>
                <a:sym typeface="Avenir"/>
              </a:rPr>
              <a:t>: resource information</a:t>
            </a:r>
          </a:p>
          <a:p>
            <a:pPr marL="914400" lvl="1" indent="-342900">
              <a:lnSpc>
                <a:spcPct val="11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400" dirty="0">
                <a:solidFill>
                  <a:schemeClr val="accent1"/>
                </a:solidFill>
                <a:latin typeface="Avenir"/>
                <a:sym typeface="Avenir"/>
              </a:rPr>
              <a:t>.</a:t>
            </a:r>
            <a:r>
              <a:rPr lang="en-US" sz="2400" dirty="0" err="1">
                <a:solidFill>
                  <a:schemeClr val="accent1"/>
                </a:solidFill>
                <a:latin typeface="Avenir"/>
                <a:sym typeface="Avenir"/>
              </a:rPr>
              <a:t>edata</a:t>
            </a:r>
            <a:r>
              <a:rPr lang="en-US" sz="2400" dirty="0">
                <a:solidFill>
                  <a:schemeClr val="dk1"/>
                </a:solidFill>
                <a:latin typeface="Avenir"/>
                <a:sym typeface="Avenir"/>
              </a:rPr>
              <a:t>: exported functions</a:t>
            </a:r>
          </a:p>
          <a:p>
            <a:pPr marL="914400" lvl="1" indent="-342900">
              <a:lnSpc>
                <a:spcPct val="11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400" dirty="0">
                <a:solidFill>
                  <a:schemeClr val="accent1"/>
                </a:solidFill>
                <a:latin typeface="Avenir"/>
                <a:sym typeface="Avenir"/>
              </a:rPr>
              <a:t>.</a:t>
            </a:r>
            <a:r>
              <a:rPr lang="en-US" sz="2400" dirty="0" err="1">
                <a:solidFill>
                  <a:schemeClr val="accent1"/>
                </a:solidFill>
                <a:latin typeface="Avenir"/>
                <a:sym typeface="Avenir"/>
              </a:rPr>
              <a:t>idata</a:t>
            </a:r>
            <a:r>
              <a:rPr lang="en-US" sz="2400" dirty="0">
                <a:solidFill>
                  <a:schemeClr val="dk1"/>
                </a:solidFill>
                <a:latin typeface="Avenir"/>
                <a:sym typeface="Avenir"/>
              </a:rPr>
              <a:t>: imported functions</a:t>
            </a:r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40A97C5B-13EB-4E59-A82E-D556A363C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51" y="1971266"/>
            <a:ext cx="2159984" cy="456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669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385D2-3660-4695-84D4-C534C7BAB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 Lab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9C4FEB-9B29-4C36-950F-DD2D7F6DD6B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D96A91A-7995-4790-9761-F7B8686B1187}" type="datetime1">
              <a:rPr lang="en-US" smtClean="0"/>
              <a:t>3/9/2021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5C24C-3CB6-4886-A6E2-A9703966380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A0F777-AAF7-43F8-B243-E7BBCEA1F5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13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E3268-E43B-47B5-89FE-CE381488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Static Analysis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F1E314-36F4-4659-AA8A-F54D430C8FC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D96A91A-7995-4790-9761-F7B8686B1187}" type="datetime1">
              <a:rPr lang="en-US" smtClean="0"/>
              <a:t>3/9/2021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04A526-C52E-47C7-8721-BFD3486FA6C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AD0F1C-4727-4693-A81B-51CC7840EF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166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75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</a:pPr>
            <a:r>
              <a:rPr lang="en-US" dirty="0"/>
              <a:t>Decompilation vs Disassembly </a:t>
            </a:r>
            <a:endParaRPr dirty="0"/>
          </a:p>
        </p:txBody>
      </p:sp>
      <p:sp>
        <p:nvSpPr>
          <p:cNvPr id="1010" name="Google Shape;1010;p75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10168128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2800"/>
              <a:buChar char="•"/>
            </a:pPr>
            <a:r>
              <a:rPr lang="en-US" dirty="0">
                <a:solidFill>
                  <a:schemeClr val="accent1"/>
                </a:solidFill>
              </a:rPr>
              <a:t>Decompilation</a:t>
            </a:r>
            <a:r>
              <a:rPr lang="en-US" dirty="0"/>
              <a:t> is the process of regenerating the </a:t>
            </a:r>
            <a:r>
              <a:rPr lang="en-US" u="sng" dirty="0">
                <a:solidFill>
                  <a:schemeClr val="accent4"/>
                </a:solidFill>
              </a:rPr>
              <a:t>original source code</a:t>
            </a:r>
            <a:r>
              <a:rPr lang="en-US" dirty="0"/>
              <a:t> from the machine code</a:t>
            </a:r>
            <a:endParaRPr dirty="0"/>
          </a:p>
          <a:p>
            <a:pPr marL="68580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tx1"/>
              </a:buClr>
              <a:buSzPts val="2400"/>
              <a:buChar char="•"/>
            </a:pPr>
            <a:r>
              <a:rPr lang="en-US" dirty="0"/>
              <a:t>Extremely difficult to do with high accuracy </a:t>
            </a:r>
            <a:endParaRPr dirty="0"/>
          </a:p>
          <a:p>
            <a:pPr marL="68580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tx1"/>
              </a:buClr>
              <a:buSzPts val="2400"/>
              <a:buChar char="•"/>
            </a:pPr>
            <a:r>
              <a:rPr lang="en-US" dirty="0"/>
              <a:t>Sometimes needs some help to get accurate results</a:t>
            </a:r>
            <a:endParaRPr dirty="0"/>
          </a:p>
          <a:p>
            <a:pPr marL="22860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ts val="2800"/>
              <a:buChar char="•"/>
            </a:pPr>
            <a:r>
              <a:rPr lang="en-US" dirty="0">
                <a:solidFill>
                  <a:schemeClr val="accent1"/>
                </a:solidFill>
              </a:rPr>
              <a:t>Disassembly</a:t>
            </a:r>
            <a:r>
              <a:rPr lang="en-US" dirty="0"/>
              <a:t> is the process of generating the </a:t>
            </a:r>
            <a:r>
              <a:rPr lang="en-US" u="sng" dirty="0">
                <a:solidFill>
                  <a:schemeClr val="accent4"/>
                </a:solidFill>
              </a:rPr>
              <a:t>assembly code</a:t>
            </a:r>
            <a:r>
              <a:rPr lang="en-US" dirty="0"/>
              <a:t> from the machine code</a:t>
            </a:r>
            <a:endParaRPr dirty="0"/>
          </a:p>
          <a:p>
            <a:pPr marL="68580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tx1"/>
              </a:buClr>
              <a:buSzPts val="2400"/>
              <a:buChar char="•"/>
            </a:pPr>
            <a:r>
              <a:rPr lang="en-US" dirty="0"/>
              <a:t>Also, difficult to do, and sometimes messes up</a:t>
            </a:r>
            <a:endParaRPr dirty="0"/>
          </a:p>
          <a:p>
            <a:pPr marL="685800" lvl="1" indent="-762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9DF14E-DD55-4BF7-86FA-68DF246A524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1B642EA-14B1-421E-B432-04B5A125D44B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61DF9C-1989-4745-B583-4D482CDBC31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AUEHC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47A97D-AADF-4C90-AB5B-88280382E2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7E0EA-45A5-4D44-8129-74B10AB42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9F1788-8996-4FAE-A08D-2F1274208B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Programs compiled by standards tools such as GCC and MSVC use calling conventions</a:t>
            </a: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cdecl</a:t>
            </a:r>
            <a:r>
              <a:rPr lang="en-US" dirty="0"/>
              <a:t>, </a:t>
            </a:r>
            <a:r>
              <a:rPr lang="en-US" dirty="0" err="1">
                <a:solidFill>
                  <a:schemeClr val="accent1"/>
                </a:solidFill>
              </a:rPr>
              <a:t>stdcall</a:t>
            </a:r>
            <a:r>
              <a:rPr lang="en-US" dirty="0"/>
              <a:t>, </a:t>
            </a:r>
            <a:r>
              <a:rPr lang="en-US" dirty="0" err="1">
                <a:solidFill>
                  <a:schemeClr val="accent1"/>
                </a:solidFill>
              </a:rPr>
              <a:t>fastcall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en-US" dirty="0"/>
              <a:t>Most Windows C/C++ programs will utilize the </a:t>
            </a:r>
            <a:r>
              <a:rPr lang="en-US" dirty="0">
                <a:hlinkClick r:id="rId2"/>
              </a:rPr>
              <a:t>win32 API</a:t>
            </a:r>
            <a:endParaRPr lang="en-US" dirty="0"/>
          </a:p>
          <a:p>
            <a:r>
              <a:rPr lang="en-US" dirty="0"/>
              <a:t>Almost all C/C++ programs, regardless of OS, will use </a:t>
            </a:r>
            <a:r>
              <a:rPr lang="en-US" dirty="0">
                <a:hlinkClick r:id="rId3"/>
              </a:rPr>
              <a:t>stdlib</a:t>
            </a:r>
            <a:r>
              <a:rPr lang="en-US" dirty="0"/>
              <a:t> and </a:t>
            </a:r>
            <a:r>
              <a:rPr lang="en-US" dirty="0">
                <a:hlinkClick r:id="rId4"/>
              </a:rPr>
              <a:t>stdio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928CC-C455-4599-8DC4-BE850C3F91A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20EB6-59CE-42BC-9D66-2CE4F4113AE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DC35A-DBAA-4F08-A1C1-CAED10868B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63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8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81" name="Google Shape;1081;p80"/>
          <p:cNvSpPr/>
          <p:nvPr/>
        </p:nvSpPr>
        <p:spPr>
          <a:xfrm>
            <a:off x="-1" y="0"/>
            <a:ext cx="4455673" cy="6858000"/>
          </a:xfrm>
          <a:custGeom>
            <a:avLst/>
            <a:gdLst/>
            <a:ahLst/>
            <a:cxnLst/>
            <a:rect l="l" t="t" r="r" b="b"/>
            <a:pathLst>
              <a:path w="4455673" h="6858000" extrusionOk="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algn="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2" name="Google Shape;1082;p80"/>
          <p:cNvSpPr/>
          <p:nvPr/>
        </p:nvSpPr>
        <p:spPr>
          <a:xfrm>
            <a:off x="0" y="0"/>
            <a:ext cx="4446529" cy="6858000"/>
          </a:xfrm>
          <a:custGeom>
            <a:avLst/>
            <a:gdLst/>
            <a:ahLst/>
            <a:cxnLst/>
            <a:rect l="l" t="t" r="r" b="b"/>
            <a:pathLst>
              <a:path w="4446529" h="6858000" extrusionOk="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3" name="Google Shape;1083;p80"/>
          <p:cNvSpPr txBox="1">
            <a:spLocks noGrp="1"/>
          </p:cNvSpPr>
          <p:nvPr>
            <p:ph type="title"/>
          </p:nvPr>
        </p:nvSpPr>
        <p:spPr>
          <a:xfrm>
            <a:off x="374904" y="1161288"/>
            <a:ext cx="3438144" cy="1124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venir"/>
              <a:buNone/>
            </a:pPr>
            <a:r>
              <a:rPr lang="en-US" sz="2800" dirty="0"/>
              <a:t>Advanced Static Analysis Tools</a:t>
            </a:r>
            <a:endParaRPr dirty="0"/>
          </a:p>
        </p:txBody>
      </p:sp>
      <p:sp>
        <p:nvSpPr>
          <p:cNvPr id="1084" name="Google Shape;1084;p80"/>
          <p:cNvSpPr/>
          <p:nvPr/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5" name="Google Shape;1085;p80"/>
          <p:cNvSpPr/>
          <p:nvPr/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BDC9D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86" name="Google Shape;1086;p80" descr="Image result for radare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8170" y="1275955"/>
            <a:ext cx="2168661" cy="699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7" name="Google Shape;1087;p8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83120" y="636118"/>
            <a:ext cx="1831908" cy="1975104"/>
          </a:xfrm>
          <a:prstGeom prst="rect">
            <a:avLst/>
          </a:prstGeom>
          <a:noFill/>
          <a:ln>
            <a:noFill/>
          </a:ln>
        </p:spPr>
      </p:pic>
      <p:sp>
        <p:nvSpPr>
          <p:cNvPr id="1088" name="Google Shape;1088;p80"/>
          <p:cNvSpPr txBox="1">
            <a:spLocks noGrp="1"/>
          </p:cNvSpPr>
          <p:nvPr>
            <p:ph type="body" idx="1"/>
          </p:nvPr>
        </p:nvSpPr>
        <p:spPr>
          <a:xfrm>
            <a:off x="374904" y="2715768"/>
            <a:ext cx="3438144" cy="3209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US" sz="1700" dirty="0"/>
              <a:t>IDA</a:t>
            </a:r>
            <a:endParaRPr dirty="0"/>
          </a:p>
          <a:p>
            <a:pPr marL="22860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US" sz="1700" dirty="0"/>
              <a:t>Ghidra</a:t>
            </a:r>
            <a:endParaRPr sz="1700" dirty="0"/>
          </a:p>
          <a:p>
            <a:pPr marL="22860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US" sz="1700" dirty="0"/>
              <a:t>Radare2</a:t>
            </a:r>
            <a:endParaRPr dirty="0"/>
          </a:p>
          <a:p>
            <a:pPr marL="22860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US" sz="1700" dirty="0"/>
              <a:t>Binary Ninja</a:t>
            </a:r>
            <a:endParaRPr dirty="0"/>
          </a:p>
          <a:p>
            <a:pPr marL="228600" lvl="0" indent="-1206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 dirty="0"/>
          </a:p>
        </p:txBody>
      </p:sp>
      <p:pic>
        <p:nvPicPr>
          <p:cNvPr id="1089" name="Google Shape;1089;p80" descr="Image result for binary ninja logo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88170" y="3744798"/>
            <a:ext cx="6823341" cy="1394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0" name="Google Shape;1090;p80" descr="A close up of a logo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689574" y="586579"/>
            <a:ext cx="2074182" cy="207418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E5FB5C-5510-4956-91DD-F4078CE4858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455D264-5589-4EE1-BF59-C8FE225A40AC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489CFF-AA63-4AD2-A163-612E2D3C47D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AUEHC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71ED6-C694-4595-BD2F-4F2F71F37F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013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7EB17-8A42-49B2-8E60-A2D0FAF96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Ghidra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15276A-8087-4E54-AED3-80400D7E60D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D96A91A-7995-4790-9761-F7B8686B1187}" type="datetime1">
              <a:rPr lang="en-US" smtClean="0"/>
              <a:t>3/9/2021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04CC0-6E26-4FBA-B3F8-6EB08CB5767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8FC3FB-5154-4E37-AE92-E9C28FFE4D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411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"/>
          <p:cNvSpPr/>
          <p:nvPr/>
        </p:nvSpPr>
        <p:spPr>
          <a:xfrm>
            <a:off x="0" y="0"/>
            <a:ext cx="1219200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3" name="Google Shape;133;p2"/>
          <p:cNvSpPr/>
          <p:nvPr/>
        </p:nvSpPr>
        <p:spPr>
          <a:xfrm>
            <a:off x="-1" y="0"/>
            <a:ext cx="4818889" cy="6858000"/>
          </a:xfrm>
          <a:custGeom>
            <a:avLst/>
            <a:gdLst/>
            <a:ahLst/>
            <a:cxnLst/>
            <a:rect l="l" t="t" r="r" b="b"/>
            <a:pathLst>
              <a:path w="4818889" h="6858000" extrusionOk="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algn="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"/>
          <p:cNvSpPr/>
          <p:nvPr/>
        </p:nvSpPr>
        <p:spPr>
          <a:xfrm>
            <a:off x="1" y="0"/>
            <a:ext cx="4811477" cy="6858000"/>
          </a:xfrm>
          <a:custGeom>
            <a:avLst/>
            <a:gdLst/>
            <a:ahLst/>
            <a:cxnLst/>
            <a:rect l="l" t="t" r="r" b="b"/>
            <a:pathLst>
              <a:path w="4811477" h="6858000" extrusionOk="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"/>
          <p:cNvSpPr txBox="1"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</a:pPr>
            <a:r>
              <a:rPr lang="en-US" dirty="0"/>
              <a:t>Outline</a:t>
            </a:r>
            <a:endParaRPr dirty="0"/>
          </a:p>
        </p:txBody>
      </p:sp>
      <p:sp>
        <p:nvSpPr>
          <p:cNvPr id="136" name="Google Shape;136;p2"/>
          <p:cNvSpPr/>
          <p:nvPr/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"/>
          <p:cNvSpPr txBox="1">
            <a:spLocks noGrp="1"/>
          </p:cNvSpPr>
          <p:nvPr>
            <p:ph type="body" idx="1"/>
          </p:nvPr>
        </p:nvSpPr>
        <p:spPr>
          <a:xfrm>
            <a:off x="5434149" y="932688"/>
            <a:ext cx="5916603" cy="4992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000" dirty="0"/>
              <a:t>Basic Static Analysis</a:t>
            </a:r>
          </a:p>
          <a:p>
            <a:r>
              <a:rPr lang="en-US" sz="2000" dirty="0"/>
              <a:t>PE Format</a:t>
            </a:r>
          </a:p>
          <a:p>
            <a:r>
              <a:rPr lang="en-US" sz="2000" dirty="0"/>
              <a:t>Advanced Static Analysis</a:t>
            </a:r>
          </a:p>
          <a:p>
            <a:r>
              <a:rPr lang="en-US" sz="2000" dirty="0"/>
              <a:t>Ghidra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12D38F-60D8-4302-AB54-A577C6E8CFB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611A7F0-9ED9-45C1-992E-48D075F07884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4AC1E4-C243-49FC-9B4A-9E50BE19E17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AUEHC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AAEC1-4AB6-4650-9049-04FADCD987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241"/>
    </mc:Choice>
    <mc:Fallback xmlns="">
      <p:transition advTm="1624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99E4F-4978-4693-B375-157A47562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Ghidra?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1C8CDA-B54A-4DD8-BAA5-40A3A54E15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Free and open-source software reverse engineering suite developed by the NSA</a:t>
            </a:r>
          </a:p>
          <a:p>
            <a:pPr lvl="1"/>
            <a:r>
              <a:rPr lang="en-US" dirty="0">
                <a:hlinkClick r:id="rId2"/>
              </a:rPr>
              <a:t>https://ghidra-sre.org/</a:t>
            </a:r>
            <a:endParaRPr lang="en-US" dirty="0"/>
          </a:p>
          <a:p>
            <a:r>
              <a:rPr lang="en-US" dirty="0"/>
              <a:t>Used primarily for its </a:t>
            </a:r>
            <a:r>
              <a:rPr lang="en-US" dirty="0">
                <a:solidFill>
                  <a:schemeClr val="accent4"/>
                </a:solidFill>
              </a:rPr>
              <a:t>disassembler</a:t>
            </a:r>
            <a:r>
              <a:rPr lang="en-US" dirty="0"/>
              <a:t> tool</a:t>
            </a:r>
          </a:p>
          <a:p>
            <a:r>
              <a:rPr lang="en-US" dirty="0"/>
              <a:t>Unlike IDA free, it comes with a </a:t>
            </a:r>
            <a:r>
              <a:rPr lang="en-US" dirty="0" err="1">
                <a:solidFill>
                  <a:schemeClr val="accent4"/>
                </a:solidFill>
              </a:rPr>
              <a:t>decompiler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DAE7A-D12D-4D98-ACDF-4D93858511A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4530B-F3E5-4B6B-B1E5-62910277D06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F3283-BAE1-486B-B728-EFDED17778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762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5499F-4896-47E5-B0FF-B709E3E54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Setup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B8C1B-2A99-4785-B1EC-BC97BBD72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331" y="2415820"/>
            <a:ext cx="10168128" cy="3694176"/>
          </a:xfrm>
        </p:spPr>
        <p:txBody>
          <a:bodyPr>
            <a:normAutofit/>
          </a:bodyPr>
          <a:lstStyle/>
          <a:p>
            <a:r>
              <a:rPr lang="en-US" dirty="0"/>
              <a:t>Manual Install</a:t>
            </a:r>
          </a:p>
          <a:p>
            <a:pPr lvl="1"/>
            <a:r>
              <a:rPr lang="en-US" dirty="0">
                <a:hlinkClick r:id="rId2"/>
              </a:rPr>
              <a:t>https://ghidra-sre.org/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https://adoptopenjdk.net/</a:t>
            </a:r>
            <a:endParaRPr lang="en-US" dirty="0"/>
          </a:p>
          <a:p>
            <a:r>
              <a:rPr lang="en-US" dirty="0"/>
              <a:t>Using Chocolatey</a:t>
            </a:r>
          </a:p>
          <a:p>
            <a:pPr lvl="1"/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Set-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ExecutionPolicy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Bypass -Scope Process -Force; [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System.Net.ServicePointManager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]::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SecurityProtocol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System.Net.ServicePointManager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]::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SecurityProtocol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bor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3072; 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iex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((New-Object 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System.Net.WebClient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DownloadString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('https://chocolatey.org/install.ps1')); 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refreshenv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choco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feature enable -n 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allowGlobalConfirmation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choco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install </a:t>
            </a:r>
            <a:r>
              <a:rPr lang="en-US" sz="12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ghidra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sz="1600" b="0" i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8963C-4606-4581-AAFE-C8214F32226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BD233-1E8F-41B9-A7FC-5833FDAD3E6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DDC1D-F154-49C4-BBB3-68815306F3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6086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82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</a:pPr>
            <a:r>
              <a:rPr lang="en-US" dirty="0"/>
              <a:t>Lab Environment</a:t>
            </a:r>
            <a:endParaRPr dirty="0"/>
          </a:p>
        </p:txBody>
      </p:sp>
      <p:sp>
        <p:nvSpPr>
          <p:cNvPr id="1109" name="Google Shape;1109;p82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10168128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70"/>
              <a:buChar char="•"/>
            </a:pPr>
            <a:r>
              <a:rPr lang="en-US" sz="2170" dirty="0"/>
              <a:t>Operating Systems: Windows 7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60"/>
              <a:buChar char="•"/>
            </a:pPr>
            <a:r>
              <a:rPr lang="en-US" sz="1860" dirty="0"/>
              <a:t>Running FLARE-VM</a:t>
            </a:r>
            <a:endParaRPr dirty="0"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50"/>
              <a:buChar char="•"/>
            </a:pPr>
            <a:r>
              <a:rPr lang="en-US" sz="1550" dirty="0"/>
              <a:t>Custom Windows-based distribution for malware analysis and reverse engineering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Char char="•"/>
            </a:pPr>
            <a:r>
              <a:rPr lang="en-US" sz="2170" dirty="0"/>
              <a:t>Access using Remote Desktop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60"/>
              <a:buChar char="•"/>
            </a:pPr>
            <a:r>
              <a:rPr lang="en-US" sz="1860" dirty="0"/>
              <a:t>Login: &lt;username&gt;@192.168.5.50	[Last name starts with A-E]</a:t>
            </a:r>
            <a:endParaRPr dirty="0"/>
          </a:p>
          <a:p>
            <a:pPr marL="2743200" lvl="6" indent="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95"/>
              <a:buNone/>
            </a:pPr>
            <a:r>
              <a:rPr lang="en-US" sz="1860" dirty="0"/>
              <a:t>192.168.5.51           [Last name starts with F-J]</a:t>
            </a:r>
            <a:endParaRPr dirty="0"/>
          </a:p>
          <a:p>
            <a:pPr marL="2743200" lvl="6" indent="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60"/>
              <a:buNone/>
            </a:pPr>
            <a:r>
              <a:rPr lang="en-US" sz="1860" dirty="0"/>
              <a:t>192.168.5.52           [Last name starts with K-O]</a:t>
            </a:r>
            <a:endParaRPr dirty="0"/>
          </a:p>
          <a:p>
            <a:pPr marL="2743200" lvl="6" indent="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60"/>
              <a:buNone/>
            </a:pPr>
            <a:r>
              <a:rPr lang="en-US" sz="1860" dirty="0"/>
              <a:t>192.168.5.53           [Last name starts with P-S]</a:t>
            </a:r>
            <a:endParaRPr dirty="0"/>
          </a:p>
          <a:p>
            <a:pPr marL="2743200" lvl="6" indent="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60"/>
              <a:buNone/>
            </a:pPr>
            <a:r>
              <a:rPr lang="en-US" sz="1860" dirty="0"/>
              <a:t>192.168.5.54           [Last name starts with T-X]</a:t>
            </a:r>
            <a:endParaRPr dirty="0"/>
          </a:p>
          <a:p>
            <a:pPr marL="2743200" lvl="6" indent="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60"/>
              <a:buNone/>
            </a:pPr>
            <a:r>
              <a:rPr lang="en-US" sz="1860" dirty="0"/>
              <a:t>192.168.5.55           [Last name starts with Y-Z]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60"/>
              <a:buChar char="•"/>
            </a:pPr>
            <a:r>
              <a:rPr lang="en-US" sz="1860" dirty="0"/>
              <a:t>Password: P@ssw0rd1</a:t>
            </a:r>
            <a:endParaRPr dirty="0"/>
          </a:p>
          <a:p>
            <a:pPr marL="11430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tx1"/>
              </a:buClr>
              <a:buSzPts val="1550"/>
              <a:buChar char="•"/>
            </a:pPr>
            <a:r>
              <a:rPr lang="en-US" sz="1550" dirty="0">
                <a:solidFill>
                  <a:schemeClr val="accent4"/>
                </a:solidFill>
              </a:rPr>
              <a:t>Will be prompted to change password on first login</a:t>
            </a:r>
            <a:endParaRPr dirty="0"/>
          </a:p>
          <a:p>
            <a:pPr marL="228600" lvl="0" indent="-908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70"/>
              <a:buNone/>
            </a:pPr>
            <a:endParaRPr sz="2170" dirty="0"/>
          </a:p>
        </p:txBody>
      </p:sp>
      <p:pic>
        <p:nvPicPr>
          <p:cNvPr id="1110" name="Google Shape;1110;p82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46464" y="4170426"/>
            <a:ext cx="2382012" cy="23820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3C0BC2-9C1F-40BC-8390-AD942ED332D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059816A-20E1-44D7-BC1A-EB866117CBD4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1155BA-E745-407A-9860-71DF5F89B4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AUEHC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9F918A-20D6-43AE-A4D6-59CE3B6257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76A51-CEEC-4B0C-9C5C-CDAA5186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FE18AE-DBA6-452E-9942-59EE62D50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478024"/>
            <a:ext cx="4980432" cy="369417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Ghidra is focused around </a:t>
            </a:r>
            <a:r>
              <a:rPr lang="en-US" dirty="0">
                <a:solidFill>
                  <a:schemeClr val="accent4"/>
                </a:solidFill>
              </a:rPr>
              <a:t>projects</a:t>
            </a:r>
          </a:p>
          <a:p>
            <a:r>
              <a:rPr lang="en-US" dirty="0"/>
              <a:t>Here you can import files and clump them together</a:t>
            </a:r>
          </a:p>
          <a:p>
            <a:r>
              <a:rPr lang="en-US" dirty="0"/>
              <a:t>Upon opening Ghidra it will be the first screen after the initial install</a:t>
            </a:r>
          </a:p>
          <a:p>
            <a:r>
              <a:rPr lang="en-US" dirty="0"/>
              <a:t>Create a new project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File &gt; New Project </a:t>
            </a:r>
            <a:r>
              <a:rPr lang="en-US" dirty="0"/>
              <a:t>(Hotkey </a:t>
            </a:r>
            <a:r>
              <a:rPr lang="en-US" dirty="0">
                <a:solidFill>
                  <a:schemeClr val="accent4"/>
                </a:solidFill>
              </a:rPr>
              <a:t>Ctrl-N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Select </a:t>
            </a:r>
            <a:r>
              <a:rPr lang="en-US" dirty="0">
                <a:solidFill>
                  <a:schemeClr val="accent4"/>
                </a:solidFill>
              </a:rPr>
              <a:t>Non-Shared</a:t>
            </a:r>
            <a:r>
              <a:rPr lang="en-US" dirty="0"/>
              <a:t> Project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61C9F-0A21-48CC-ADDB-3981FF168CF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2C0F26-5AD2-4B47-B9F0-44836884FFB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A6B6C-488A-42D2-A688-5CB0D2C45C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8EA739-1839-4A40-B572-18FC1C26F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130" y="2544295"/>
            <a:ext cx="4725566" cy="356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0345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385C-40A8-4C79-944C-971C7F857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Files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60D52-5D7C-4382-B8A0-6EFB5D0EE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478024"/>
            <a:ext cx="5695779" cy="369417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Before files can be analyzed they must be </a:t>
            </a:r>
            <a:r>
              <a:rPr lang="en-US" dirty="0">
                <a:solidFill>
                  <a:schemeClr val="accent4"/>
                </a:solidFill>
              </a:rPr>
              <a:t>imported</a:t>
            </a:r>
            <a:r>
              <a:rPr lang="en-US" dirty="0"/>
              <a:t> to Ghidra</a:t>
            </a:r>
          </a:p>
          <a:p>
            <a:r>
              <a:rPr lang="en-US" dirty="0"/>
              <a:t>With a project opened you can import a file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File &gt; Import File </a:t>
            </a:r>
            <a:r>
              <a:rPr lang="en-US" dirty="0"/>
              <a:t>(Hotkey </a:t>
            </a:r>
            <a:r>
              <a:rPr lang="en-US" dirty="0">
                <a:solidFill>
                  <a:schemeClr val="accent4"/>
                </a:solidFill>
              </a:rPr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 default values should be used most of the time</a:t>
            </a:r>
          </a:p>
          <a:p>
            <a:r>
              <a:rPr lang="en-US" dirty="0"/>
              <a:t>After the file is imported you should see a </a:t>
            </a:r>
            <a:r>
              <a:rPr lang="en-US" dirty="0">
                <a:solidFill>
                  <a:schemeClr val="accent4"/>
                </a:solidFill>
              </a:rPr>
              <a:t>Result Summary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233AF-F51A-42BB-AA7E-B404211B0FC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00EAA-6D5E-4E01-B5F5-565C0BA132C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887FD2-449E-4E5D-B94B-C487F87C1E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BEC3B5-1E48-4E29-A690-2AFF7E51D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443" y="2107827"/>
            <a:ext cx="4052766" cy="430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4428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77DE-494A-4CAA-B62E-BE7B59541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215370-8D44-4885-AF40-5F859B1C2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478024"/>
            <a:ext cx="5372318" cy="3694176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Ghidra utilizes “</a:t>
            </a:r>
            <a:r>
              <a:rPr lang="en-US" dirty="0">
                <a:solidFill>
                  <a:schemeClr val="accent4"/>
                </a:solidFill>
              </a:rPr>
              <a:t>tools</a:t>
            </a:r>
            <a:r>
              <a:rPr lang="en-US" dirty="0"/>
              <a:t>” which are preconfigured workflows</a:t>
            </a:r>
          </a:p>
          <a:p>
            <a:pPr lvl="1"/>
            <a:r>
              <a:rPr lang="en-US" dirty="0"/>
              <a:t>Edit window layout</a:t>
            </a:r>
          </a:p>
          <a:p>
            <a:pPr lvl="1"/>
            <a:r>
              <a:rPr lang="en-US" dirty="0"/>
              <a:t>Default settings</a:t>
            </a:r>
          </a:p>
          <a:p>
            <a:r>
              <a:rPr lang="en-US" dirty="0"/>
              <a:t>We have premade a tool which can be found on the drive</a:t>
            </a:r>
          </a:p>
          <a:p>
            <a:r>
              <a:rPr lang="en-US" dirty="0"/>
              <a:t>You will need to see the EHC tool to be used as default to easily use it</a:t>
            </a:r>
          </a:p>
          <a:p>
            <a:r>
              <a:rPr lang="en-US" dirty="0"/>
              <a:t>To import the tool: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Tools &gt; Import Tool</a:t>
            </a:r>
          </a:p>
          <a:p>
            <a:r>
              <a:rPr lang="en-US" dirty="0"/>
              <a:t>To set default: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Tools &gt; Set Tool Associations</a:t>
            </a:r>
          </a:p>
          <a:p>
            <a:pPr lvl="1"/>
            <a:r>
              <a:rPr lang="en-US" dirty="0"/>
              <a:t>Set </a:t>
            </a:r>
            <a:r>
              <a:rPr lang="en-US" dirty="0">
                <a:solidFill>
                  <a:schemeClr val="accent4"/>
                </a:solidFill>
              </a:rPr>
              <a:t>Program</a:t>
            </a:r>
            <a:r>
              <a:rPr lang="en-US" dirty="0"/>
              <a:t> to the EHC tool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6D87C-CB23-4B98-9D04-FDCBF5DE443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63D4A-687B-4F88-B4CE-371D4D24C6F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88E80-DF7B-4139-BC40-864CADEB13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E664C2-7F30-4F4F-9C81-3EFF624F6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0458" y="2482224"/>
            <a:ext cx="2615115" cy="264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2452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BA8DA-EEFE-40E4-BFB5-F886C0C72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Binaries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F1250-770E-488A-B025-56B7FC8D28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After the default tool has been set </a:t>
            </a:r>
            <a:r>
              <a:rPr lang="en-US" dirty="0">
                <a:solidFill>
                  <a:schemeClr val="accent4"/>
                </a:solidFill>
              </a:rPr>
              <a:t>double click </a:t>
            </a:r>
            <a:r>
              <a:rPr lang="en-US" dirty="0"/>
              <a:t>the program you wish to analyze.</a:t>
            </a:r>
          </a:p>
          <a:p>
            <a:pPr lvl="1"/>
            <a:r>
              <a:rPr lang="en-US" dirty="0"/>
              <a:t>If the default tool is not set, you can </a:t>
            </a:r>
            <a:r>
              <a:rPr lang="en-US" dirty="0">
                <a:solidFill>
                  <a:schemeClr val="accent4"/>
                </a:solidFill>
              </a:rPr>
              <a:t>right click </a:t>
            </a:r>
            <a:r>
              <a:rPr lang="en-US" dirty="0"/>
              <a:t>the program and chose the tool.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Open With &gt; [Tool]</a:t>
            </a:r>
          </a:p>
          <a:p>
            <a:r>
              <a:rPr lang="en-US" dirty="0">
                <a:solidFill>
                  <a:schemeClr val="tx1"/>
                </a:solidFill>
              </a:rPr>
              <a:t>Once the tool starts Ghidra will ask if the program should be analyzed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Click </a:t>
            </a:r>
            <a:r>
              <a:rPr lang="en-US" dirty="0">
                <a:solidFill>
                  <a:schemeClr val="accent4"/>
                </a:solidFill>
              </a:rPr>
              <a:t>Yes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Use the </a:t>
            </a:r>
            <a:r>
              <a:rPr lang="en-US" dirty="0">
                <a:solidFill>
                  <a:schemeClr val="accent4"/>
                </a:solidFill>
              </a:rPr>
              <a:t>default</a:t>
            </a:r>
            <a:r>
              <a:rPr lang="en-US" dirty="0">
                <a:solidFill>
                  <a:schemeClr val="tx1"/>
                </a:solidFill>
              </a:rPr>
              <a:t> values in the pop up and click </a:t>
            </a:r>
            <a:r>
              <a:rPr lang="en-US" dirty="0">
                <a:solidFill>
                  <a:schemeClr val="accent4"/>
                </a:solidFill>
              </a:rPr>
              <a:t>analyze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ECD37-AC6A-4FA9-BE5A-7BF37E2DE20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F95CEF-B861-4A8F-B7D9-61A8843D396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48BA2-71B8-4A7A-B1E3-D459CC6122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960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85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</a:pPr>
            <a:r>
              <a:rPr lang="en-US" dirty="0"/>
              <a:t>Labs</a:t>
            </a:r>
            <a:endParaRPr dirty="0"/>
          </a:p>
        </p:txBody>
      </p:sp>
      <p:sp>
        <p:nvSpPr>
          <p:cNvPr id="1139" name="Google Shape;1139;p85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10168128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Char char="•"/>
            </a:pPr>
            <a:r>
              <a:rPr lang="en-US" sz="2590" dirty="0"/>
              <a:t>Attempt to solve three crackme’s</a:t>
            </a:r>
          </a:p>
          <a:p>
            <a:pPr marL="685800" lvl="1" indent="-228600">
              <a:lnSpc>
                <a:spcPct val="100000"/>
              </a:lnSpc>
              <a:spcBef>
                <a:spcPts val="1000"/>
              </a:spcBef>
              <a:buSzPts val="2590"/>
            </a:pPr>
            <a:r>
              <a:rPr lang="en-US" sz="2190" dirty="0">
                <a:hlinkClick r:id="rId3"/>
              </a:rPr>
              <a:t>https://rb.gy/th8hlw</a:t>
            </a:r>
            <a:endParaRPr lang="en-US" sz="2190" dirty="0"/>
          </a:p>
          <a:p>
            <a:pPr marL="457200" lvl="1" indent="0">
              <a:lnSpc>
                <a:spcPct val="100000"/>
              </a:lnSpc>
              <a:spcBef>
                <a:spcPts val="1000"/>
              </a:spcBef>
              <a:buSzPts val="2590"/>
              <a:buNone/>
            </a:pPr>
            <a:endParaRPr lang="en-US" sz="2190" dirty="0"/>
          </a:p>
          <a:p>
            <a:pPr marL="457200" lvl="1" indent="0">
              <a:lnSpc>
                <a:spcPct val="100000"/>
              </a:lnSpc>
              <a:spcBef>
                <a:spcPts val="1000"/>
              </a:spcBef>
              <a:buSzPts val="2590"/>
              <a:buNone/>
            </a:pPr>
            <a:endParaRPr lang="en-US" sz="259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ADECA-98BE-4EB8-BB2A-7282A25D8B8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F06F161-4D30-4B0E-B53E-F470035F9B7B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3B783-5DE9-4E9F-8296-79BE2E2241C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AUEHC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1D594F-1D46-4B1A-82D8-2B17DEE4E0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27</a:t>
            </a:fld>
            <a:endParaRPr 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4F155-800F-4601-BA55-F49124001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2C8ED-E960-4C06-9167-ACA147EBCA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Learning Ghidra</a:t>
            </a:r>
          </a:p>
          <a:p>
            <a:pPr lvl="1"/>
            <a:r>
              <a:rPr lang="en-US" dirty="0"/>
              <a:t>The Ghidra Book: The Definitive Guide by Chris Eagle</a:t>
            </a:r>
          </a:p>
          <a:p>
            <a:r>
              <a:rPr lang="en-US" dirty="0"/>
              <a:t>Learning IDA</a:t>
            </a:r>
          </a:p>
          <a:p>
            <a:pPr lvl="1"/>
            <a:r>
              <a:rPr lang="en-US" dirty="0"/>
              <a:t>The IDA Pro Book by Chris Eagle</a:t>
            </a:r>
          </a:p>
          <a:p>
            <a:r>
              <a:rPr lang="en-US" dirty="0"/>
              <a:t>General:</a:t>
            </a:r>
          </a:p>
          <a:p>
            <a:pPr lvl="1"/>
            <a:r>
              <a:rPr lang="en-US" dirty="0"/>
              <a:t>Practical Malware Analysis by Andrew Honig</a:t>
            </a:r>
          </a:p>
          <a:p>
            <a:r>
              <a:rPr lang="en-US" dirty="0"/>
              <a:t>PE Files and anything Microsoft</a:t>
            </a:r>
          </a:p>
          <a:p>
            <a:pPr lvl="1"/>
            <a:r>
              <a:rPr lang="en-US" dirty="0">
                <a:hlinkClick r:id="rId2"/>
              </a:rPr>
              <a:t>https://docs.microsoft.com/en-us/documentation/</a:t>
            </a:r>
            <a:endParaRPr lang="en-US" dirty="0"/>
          </a:p>
          <a:p>
            <a:pPr marL="571500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26F283-A61B-4350-8913-458F002061D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982E6-2B91-4AF6-9930-D2817EB28CD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126FC-21E4-4CD6-A752-992C5FD5F4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563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7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19" name="Google Shape;1019;p76"/>
          <p:cNvSpPr txBox="1">
            <a:spLocks noGrp="1"/>
          </p:cNvSpPr>
          <p:nvPr>
            <p:ph type="title"/>
          </p:nvPr>
        </p:nvSpPr>
        <p:spPr>
          <a:xfrm>
            <a:off x="841248" y="251312"/>
            <a:ext cx="10506456" cy="1010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</a:pPr>
            <a:r>
              <a:rPr lang="en-US" dirty="0"/>
              <a:t>Process</a:t>
            </a:r>
            <a:endParaRPr dirty="0"/>
          </a:p>
        </p:txBody>
      </p:sp>
      <p:sp>
        <p:nvSpPr>
          <p:cNvPr id="1020" name="Google Shape;1020;p76"/>
          <p:cNvSpPr/>
          <p:nvPr/>
        </p:nvSpPr>
        <p:spPr>
          <a:xfrm>
            <a:off x="0" y="417618"/>
            <a:ext cx="128016" cy="6314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1" name="Google Shape;1021;p76"/>
          <p:cNvSpPr/>
          <p:nvPr/>
        </p:nvSpPr>
        <p:spPr>
          <a:xfrm>
            <a:off x="841248" y="1380864"/>
            <a:ext cx="10506456" cy="18288"/>
          </a:xfrm>
          <a:prstGeom prst="rect">
            <a:avLst/>
          </a:prstGeom>
          <a:solidFill>
            <a:srgbClr val="BDC9D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2" name="Google Shape;1022;p76"/>
          <p:cNvGrpSpPr/>
          <p:nvPr/>
        </p:nvGrpSpPr>
        <p:grpSpPr>
          <a:xfrm>
            <a:off x="838200" y="1650224"/>
            <a:ext cx="10506456" cy="4583040"/>
            <a:chOff x="0" y="2"/>
            <a:chExt cx="10506456" cy="4583040"/>
          </a:xfrm>
        </p:grpSpPr>
        <p:sp>
          <p:nvSpPr>
            <p:cNvPr id="1023" name="Google Shape;1023;p76"/>
            <p:cNvSpPr/>
            <p:nvPr/>
          </p:nvSpPr>
          <p:spPr>
            <a:xfrm>
              <a:off x="0" y="2"/>
              <a:ext cx="10506456" cy="964450"/>
            </a:xfrm>
            <a:prstGeom prst="roundRect">
              <a:avLst>
                <a:gd name="adj" fmla="val 10000"/>
              </a:avLst>
            </a:prstGeom>
            <a:solidFill>
              <a:srgbClr val="3D9E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4" name="Google Shape;1024;p76"/>
            <p:cNvSpPr/>
            <p:nvPr/>
          </p:nvSpPr>
          <p:spPr>
            <a:xfrm>
              <a:off x="291746" y="218904"/>
              <a:ext cx="530447" cy="530447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5" name="Google Shape;1025;p76"/>
            <p:cNvSpPr/>
            <p:nvPr/>
          </p:nvSpPr>
          <p:spPr>
            <a:xfrm>
              <a:off x="1113940" y="1902"/>
              <a:ext cx="4727905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6" name="Google Shape;1026;p76"/>
            <p:cNvSpPr txBox="1"/>
            <p:nvPr/>
          </p:nvSpPr>
          <p:spPr>
            <a:xfrm>
              <a:off x="1113940" y="1902"/>
              <a:ext cx="4727905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050" tIns="102050" rIns="102050" bIns="1020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venir"/>
                <a:buNone/>
              </a:pPr>
              <a:r>
                <a:rPr lang="en-US" sz="2200" dirty="0">
                  <a:solidFill>
                    <a:schemeClr val="bg1"/>
                  </a:solidFill>
                  <a:latin typeface="Avenir"/>
                  <a:ea typeface="Avenir"/>
                  <a:cs typeface="Avenir"/>
                  <a:sym typeface="Avenir"/>
                </a:rPr>
                <a:t>Basic Static Analysis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027" name="Google Shape;1027;p76"/>
            <p:cNvSpPr/>
            <p:nvPr/>
          </p:nvSpPr>
          <p:spPr>
            <a:xfrm>
              <a:off x="5841845" y="1902"/>
              <a:ext cx="4664610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8" name="Google Shape;1028;p76"/>
            <p:cNvSpPr txBox="1"/>
            <p:nvPr/>
          </p:nvSpPr>
          <p:spPr>
            <a:xfrm>
              <a:off x="5841845" y="1902"/>
              <a:ext cx="4664610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050" tIns="102050" rIns="102050" bIns="1020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r>
                <a:rPr lang="en-US" sz="1800" dirty="0">
                  <a:solidFill>
                    <a:schemeClr val="bg1"/>
                  </a:solidFill>
                  <a:latin typeface="Avenir"/>
                  <a:ea typeface="Avenir"/>
                  <a:cs typeface="Avenir"/>
                  <a:sym typeface="Avenir"/>
                </a:rPr>
                <a:t>Metadata Analysis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029" name="Google Shape;1029;p76"/>
            <p:cNvSpPr/>
            <p:nvPr/>
          </p:nvSpPr>
          <p:spPr>
            <a:xfrm>
              <a:off x="0" y="1207466"/>
              <a:ext cx="10506456" cy="964450"/>
            </a:xfrm>
            <a:prstGeom prst="roundRect">
              <a:avLst>
                <a:gd name="adj" fmla="val 10000"/>
              </a:avLst>
            </a:prstGeom>
            <a:solidFill>
              <a:srgbClr val="5F45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0" name="Google Shape;1030;p76"/>
            <p:cNvSpPr/>
            <p:nvPr/>
          </p:nvSpPr>
          <p:spPr>
            <a:xfrm>
              <a:off x="291746" y="1424467"/>
              <a:ext cx="530447" cy="530447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1" name="Google Shape;1031;p76"/>
            <p:cNvSpPr/>
            <p:nvPr/>
          </p:nvSpPr>
          <p:spPr>
            <a:xfrm>
              <a:off x="1113940" y="1207466"/>
              <a:ext cx="4727905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2" name="Google Shape;1032;p76"/>
            <p:cNvSpPr txBox="1"/>
            <p:nvPr/>
          </p:nvSpPr>
          <p:spPr>
            <a:xfrm>
              <a:off x="1113940" y="1207466"/>
              <a:ext cx="4727905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050" tIns="102050" rIns="102050" bIns="1020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venir"/>
                <a:buNone/>
              </a:pPr>
              <a:r>
                <a:rPr lang="en-US" sz="2200" dirty="0">
                  <a:solidFill>
                    <a:schemeClr val="bg1"/>
                  </a:solidFill>
                  <a:latin typeface="Avenir"/>
                  <a:ea typeface="Avenir"/>
                  <a:cs typeface="Avenir"/>
                  <a:sym typeface="Avenir"/>
                </a:rPr>
                <a:t>Basic Dynamic Analysis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033" name="Google Shape;1033;p76"/>
            <p:cNvSpPr/>
            <p:nvPr/>
          </p:nvSpPr>
          <p:spPr>
            <a:xfrm>
              <a:off x="5841845" y="1207466"/>
              <a:ext cx="4664610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4" name="Google Shape;1034;p76"/>
            <p:cNvSpPr txBox="1"/>
            <p:nvPr/>
          </p:nvSpPr>
          <p:spPr>
            <a:xfrm>
              <a:off x="5841845" y="1207466"/>
              <a:ext cx="4664610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050" tIns="102050" rIns="102050" bIns="1020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r>
                <a:rPr lang="en-US" sz="1800" dirty="0">
                  <a:solidFill>
                    <a:schemeClr val="bg1"/>
                  </a:solidFill>
                  <a:latin typeface="Avenir"/>
                  <a:ea typeface="Avenir"/>
                  <a:cs typeface="Avenir"/>
                  <a:sym typeface="Avenir"/>
                </a:rPr>
                <a:t>Black box execution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035" name="Google Shape;1035;p76"/>
            <p:cNvSpPr/>
            <p:nvPr/>
          </p:nvSpPr>
          <p:spPr>
            <a:xfrm>
              <a:off x="0" y="2413029"/>
              <a:ext cx="10506456" cy="964450"/>
            </a:xfrm>
            <a:prstGeom prst="roundRect">
              <a:avLst>
                <a:gd name="adj" fmla="val 10000"/>
              </a:avLst>
            </a:prstGeom>
            <a:solidFill>
              <a:srgbClr val="BF2B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6" name="Google Shape;1036;p76"/>
            <p:cNvSpPr/>
            <p:nvPr/>
          </p:nvSpPr>
          <p:spPr>
            <a:xfrm>
              <a:off x="291746" y="2630030"/>
              <a:ext cx="530447" cy="530447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7" name="Google Shape;1037;p76"/>
            <p:cNvSpPr/>
            <p:nvPr/>
          </p:nvSpPr>
          <p:spPr>
            <a:xfrm>
              <a:off x="1113940" y="2413029"/>
              <a:ext cx="4727905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8" name="Google Shape;1038;p76"/>
            <p:cNvSpPr txBox="1"/>
            <p:nvPr/>
          </p:nvSpPr>
          <p:spPr>
            <a:xfrm>
              <a:off x="1113940" y="2413029"/>
              <a:ext cx="4727905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050" tIns="102050" rIns="102050" bIns="1020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venir"/>
                <a:buNone/>
              </a:pPr>
              <a:r>
                <a:rPr lang="en-US" sz="2200" dirty="0">
                  <a:solidFill>
                    <a:schemeClr val="bg1"/>
                  </a:solidFill>
                  <a:latin typeface="Avenir"/>
                  <a:ea typeface="Avenir"/>
                  <a:cs typeface="Avenir"/>
                  <a:sym typeface="Avenir"/>
                </a:rPr>
                <a:t>Advanced Static Analysis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039" name="Google Shape;1039;p76"/>
            <p:cNvSpPr/>
            <p:nvPr/>
          </p:nvSpPr>
          <p:spPr>
            <a:xfrm>
              <a:off x="5841845" y="2413029"/>
              <a:ext cx="4664610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0" name="Google Shape;1040;p76"/>
            <p:cNvSpPr txBox="1"/>
            <p:nvPr/>
          </p:nvSpPr>
          <p:spPr>
            <a:xfrm>
              <a:off x="5841845" y="2413029"/>
              <a:ext cx="4664610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050" tIns="102050" rIns="102050" bIns="1020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r>
                <a:rPr lang="en-US" sz="1800" dirty="0">
                  <a:solidFill>
                    <a:schemeClr val="bg1"/>
                  </a:solidFill>
                  <a:latin typeface="Avenir"/>
                  <a:ea typeface="Avenir"/>
                  <a:cs typeface="Avenir"/>
                  <a:sym typeface="Avenir"/>
                </a:rPr>
                <a:t>Disassembly and code review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041" name="Google Shape;1041;p76"/>
            <p:cNvSpPr/>
            <p:nvPr/>
          </p:nvSpPr>
          <p:spPr>
            <a:xfrm>
              <a:off x="0" y="3618592"/>
              <a:ext cx="10506456" cy="964450"/>
            </a:xfrm>
            <a:prstGeom prst="roundRect">
              <a:avLst>
                <a:gd name="adj" fmla="val 10000"/>
              </a:avLst>
            </a:prstGeom>
            <a:solidFill>
              <a:srgbClr val="D13D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2" name="Google Shape;1042;p76"/>
            <p:cNvSpPr/>
            <p:nvPr/>
          </p:nvSpPr>
          <p:spPr>
            <a:xfrm>
              <a:off x="291746" y="3835593"/>
              <a:ext cx="530447" cy="530447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3" name="Google Shape;1043;p76"/>
            <p:cNvSpPr/>
            <p:nvPr/>
          </p:nvSpPr>
          <p:spPr>
            <a:xfrm>
              <a:off x="1113940" y="3618592"/>
              <a:ext cx="4727905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4" name="Google Shape;1044;p76"/>
            <p:cNvSpPr txBox="1"/>
            <p:nvPr/>
          </p:nvSpPr>
          <p:spPr>
            <a:xfrm>
              <a:off x="1113940" y="3618592"/>
              <a:ext cx="4727905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050" tIns="102050" rIns="102050" bIns="1020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venir"/>
                <a:buNone/>
              </a:pPr>
              <a:r>
                <a:rPr lang="en-US" sz="2200" dirty="0">
                  <a:solidFill>
                    <a:schemeClr val="bg1"/>
                  </a:solidFill>
                  <a:latin typeface="Avenir"/>
                  <a:ea typeface="Avenir"/>
                  <a:cs typeface="Avenir"/>
                  <a:sym typeface="Avenir"/>
                </a:rPr>
                <a:t>Advanced Dynamic Analysis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1045" name="Google Shape;1045;p76"/>
            <p:cNvSpPr/>
            <p:nvPr/>
          </p:nvSpPr>
          <p:spPr>
            <a:xfrm>
              <a:off x="5841845" y="3618592"/>
              <a:ext cx="4664610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6" name="Google Shape;1046;p76"/>
            <p:cNvSpPr txBox="1"/>
            <p:nvPr/>
          </p:nvSpPr>
          <p:spPr>
            <a:xfrm>
              <a:off x="5841845" y="3618592"/>
              <a:ext cx="4664610" cy="964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2050" tIns="102050" rIns="102050" bIns="1020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r>
                <a:rPr lang="en-US" sz="1800" dirty="0">
                  <a:solidFill>
                    <a:schemeClr val="bg1"/>
                  </a:solidFill>
                  <a:latin typeface="Avenir"/>
                  <a:ea typeface="Avenir"/>
                  <a:cs typeface="Avenir"/>
                  <a:sym typeface="Avenir"/>
                </a:rPr>
                <a:t>Debugging</a:t>
              </a:r>
              <a:endParaRPr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A2B94-23C7-4A41-8EDF-B1B01A1273D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1BD7735-4B4E-4A92-9739-25C35506A6DF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587E6-246F-4588-8540-7445F54B730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AUEHC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F1924-76F2-4460-902B-DBB7A763A9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78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</a:pPr>
            <a:r>
              <a:rPr lang="en-US" dirty="0"/>
              <a:t>Basic Static Analysis Tools</a:t>
            </a:r>
            <a:endParaRPr dirty="0"/>
          </a:p>
        </p:txBody>
      </p:sp>
      <p:sp>
        <p:nvSpPr>
          <p:cNvPr id="1063" name="Google Shape;1063;p78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10168128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286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solidFill>
                  <a:schemeClr val="accent1"/>
                </a:solidFill>
              </a:rPr>
              <a:t>File</a:t>
            </a:r>
          </a:p>
          <a:p>
            <a:pPr marL="685800" lvl="1" indent="-228600">
              <a:spcBef>
                <a:spcPts val="0"/>
              </a:spcBef>
              <a:buSzPts val="2800"/>
            </a:pPr>
            <a:r>
              <a:rPr lang="en-US" dirty="0">
                <a:solidFill>
                  <a:schemeClr val="tx1"/>
                </a:solidFill>
              </a:rPr>
              <a:t>Determines file type</a:t>
            </a:r>
          </a:p>
          <a:p>
            <a:pPr marL="22860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solidFill>
                  <a:schemeClr val="accent1"/>
                </a:solidFill>
              </a:rPr>
              <a:t>CFF Explorer / PE-BEAR</a:t>
            </a:r>
            <a:endParaRPr dirty="0">
              <a:solidFill>
                <a:schemeClr val="accent1"/>
              </a:solidFill>
            </a:endParaRPr>
          </a:p>
          <a:p>
            <a:pPr marL="68580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Maps binary files headers to values </a:t>
            </a:r>
            <a:endParaRPr dirty="0"/>
          </a:p>
          <a:p>
            <a:pPr marL="22860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solidFill>
                  <a:schemeClr val="accent1"/>
                </a:solidFill>
              </a:rPr>
              <a:t>Strings / FLOSS</a:t>
            </a:r>
            <a:endParaRPr dirty="0">
              <a:solidFill>
                <a:schemeClr val="accent1"/>
              </a:solidFill>
            </a:endParaRPr>
          </a:p>
          <a:p>
            <a:pPr marL="68580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Pulls strings from binaries</a:t>
            </a:r>
            <a:endParaRPr dirty="0"/>
          </a:p>
          <a:p>
            <a:pPr marL="22860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>
                <a:solidFill>
                  <a:schemeClr val="accent1"/>
                </a:solidFill>
              </a:rPr>
              <a:t>PEiD</a:t>
            </a:r>
            <a:endParaRPr dirty="0">
              <a:solidFill>
                <a:schemeClr val="accent1"/>
              </a:solidFill>
            </a:endParaRPr>
          </a:p>
          <a:p>
            <a:pPr marL="685800" lvl="1" indent="-228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Detects packed binaries</a:t>
            </a:r>
            <a:endParaRPr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427289-5D67-497F-8C8B-F427043467A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20E1E42-55C8-4E90-93FD-7689BF022E43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516A4-1729-4E0A-89C4-BAA7DCEC3CF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AUEHC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124EEA-F143-428D-B9F4-16D522B88D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8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81" name="Google Shape;1081;p80"/>
          <p:cNvSpPr/>
          <p:nvPr/>
        </p:nvSpPr>
        <p:spPr>
          <a:xfrm>
            <a:off x="-1" y="0"/>
            <a:ext cx="4455673" cy="6858000"/>
          </a:xfrm>
          <a:custGeom>
            <a:avLst/>
            <a:gdLst/>
            <a:ahLst/>
            <a:cxnLst/>
            <a:rect l="l" t="t" r="r" b="b"/>
            <a:pathLst>
              <a:path w="4455673" h="6858000" extrusionOk="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algn="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2" name="Google Shape;1082;p80"/>
          <p:cNvSpPr/>
          <p:nvPr/>
        </p:nvSpPr>
        <p:spPr>
          <a:xfrm>
            <a:off x="-2" y="0"/>
            <a:ext cx="4446529" cy="6858000"/>
          </a:xfrm>
          <a:custGeom>
            <a:avLst/>
            <a:gdLst/>
            <a:ahLst/>
            <a:cxnLst/>
            <a:rect l="l" t="t" r="r" b="b"/>
            <a:pathLst>
              <a:path w="4446529" h="6858000" extrusionOk="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3" name="Google Shape;1083;p80"/>
          <p:cNvSpPr txBox="1">
            <a:spLocks noGrp="1"/>
          </p:cNvSpPr>
          <p:nvPr>
            <p:ph type="title"/>
          </p:nvPr>
        </p:nvSpPr>
        <p:spPr>
          <a:xfrm>
            <a:off x="374904" y="1161288"/>
            <a:ext cx="3438144" cy="1124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venir"/>
              <a:buNone/>
            </a:pPr>
            <a:r>
              <a:rPr lang="en-US" sz="2800" dirty="0"/>
              <a:t>Packed Binaries</a:t>
            </a:r>
            <a:endParaRPr dirty="0"/>
          </a:p>
        </p:txBody>
      </p:sp>
      <p:sp>
        <p:nvSpPr>
          <p:cNvPr id="1084" name="Google Shape;1084;p80"/>
          <p:cNvSpPr/>
          <p:nvPr/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5" name="Google Shape;1085;p80"/>
          <p:cNvSpPr/>
          <p:nvPr/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BDC9D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8" name="Google Shape;1088;p80"/>
          <p:cNvSpPr txBox="1">
            <a:spLocks noGrp="1"/>
          </p:cNvSpPr>
          <p:nvPr>
            <p:ph type="body" idx="1"/>
          </p:nvPr>
        </p:nvSpPr>
        <p:spPr>
          <a:xfrm>
            <a:off x="374904" y="2715768"/>
            <a:ext cx="3438144" cy="3209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r>
              <a:rPr lang="en-US" sz="1800" dirty="0"/>
              <a:t>Subset of </a:t>
            </a:r>
            <a:r>
              <a:rPr lang="en-US" sz="1800" dirty="0">
                <a:solidFill>
                  <a:schemeClr val="accent4"/>
                </a:solidFill>
              </a:rPr>
              <a:t>obfuscated</a:t>
            </a:r>
            <a:r>
              <a:rPr lang="en-US" sz="1800" dirty="0"/>
              <a:t> programs</a:t>
            </a:r>
          </a:p>
          <a:p>
            <a:r>
              <a:rPr lang="en-US" sz="1800" dirty="0"/>
              <a:t>Program is </a:t>
            </a:r>
            <a:r>
              <a:rPr lang="en-US" sz="1800" dirty="0">
                <a:solidFill>
                  <a:schemeClr val="accent4"/>
                </a:solidFill>
              </a:rPr>
              <a:t>compressed</a:t>
            </a:r>
            <a:r>
              <a:rPr lang="en-US" sz="1800" dirty="0"/>
              <a:t> and cannot be analyzed (while packed)</a:t>
            </a:r>
          </a:p>
          <a:p>
            <a:r>
              <a:rPr lang="en-US" sz="1800" dirty="0"/>
              <a:t>Often use </a:t>
            </a:r>
            <a:r>
              <a:rPr lang="en-US" sz="1800" dirty="0">
                <a:solidFill>
                  <a:schemeClr val="accent4"/>
                </a:solidFill>
              </a:rPr>
              <a:t>runtime</a:t>
            </a:r>
            <a:r>
              <a:rPr lang="en-US" sz="1800" dirty="0"/>
              <a:t> linking</a:t>
            </a:r>
          </a:p>
          <a:p>
            <a:r>
              <a:rPr lang="en-US" sz="1800" dirty="0"/>
              <a:t>Wrapper program decompresses packed program</a:t>
            </a:r>
          </a:p>
          <a:p>
            <a:pPr marL="228600" lvl="0" indent="-12065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E5FB5C-5510-4956-91DD-F4078CE4858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455D264-5589-4EE1-BF59-C8FE225A40AC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489CFF-AA63-4AD2-A163-612E2D3C47D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AUEHC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71ED6-C694-4595-BD2F-4F2F71F37F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4DE3095-299F-4280-A749-C6A782E4C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166" y="1556675"/>
            <a:ext cx="6811930" cy="32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003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D5B72-0B1A-4093-9173-05D723A5D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Static Analysis Lab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75436D-49CD-4489-8E3B-A65BFCE289B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D96A91A-7995-4790-9761-F7B8686B1187}" type="datetime1">
              <a:rPr lang="en-US" smtClean="0"/>
              <a:t>3/9/2021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66444-E27B-4D8F-AEB8-7537FB7AEB5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FC6229-2D0C-45B8-8E6C-81A3251EA6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6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989BD-4DB0-4D30-833D-88D027F92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Portable Executable Format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F77D8-235C-4B9F-82BC-C2FE1A28140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D96A91A-7995-4790-9761-F7B8686B1187}" type="datetime1">
              <a:rPr lang="en-US" smtClean="0"/>
              <a:t>3/9/2021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5348B0-8D58-448E-A63E-528268674F3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E333C-7CA3-4A85-92CA-3063613DEA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244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534AA-06C9-40FB-AC9D-45405BCBB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Portable Executable (PE)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829B8-E910-460C-8DC3-1EEB76BB7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8184" y="2116183"/>
            <a:ext cx="8695512" cy="4240167"/>
          </a:xfrm>
        </p:spPr>
        <p:txBody>
          <a:bodyPr/>
          <a:lstStyle/>
          <a:p>
            <a:r>
              <a:rPr lang="en-US" dirty="0"/>
              <a:t>File format used by </a:t>
            </a:r>
            <a:r>
              <a:rPr lang="en-US" dirty="0">
                <a:solidFill>
                  <a:schemeClr val="accent4"/>
                </a:solidFill>
              </a:rPr>
              <a:t>Windows</a:t>
            </a:r>
            <a:r>
              <a:rPr lang="en-US" dirty="0"/>
              <a:t> executables, DLLs, and object code</a:t>
            </a:r>
          </a:p>
          <a:p>
            <a:pPr lvl="1"/>
            <a:r>
              <a:rPr lang="en-US" dirty="0"/>
              <a:t>*NIX uses </a:t>
            </a:r>
            <a:r>
              <a:rPr lang="en-US" dirty="0">
                <a:solidFill>
                  <a:schemeClr val="accent1"/>
                </a:solidFill>
              </a:rPr>
              <a:t>ELF</a:t>
            </a:r>
            <a:r>
              <a:rPr lang="en-US" dirty="0"/>
              <a:t>, macOS used </a:t>
            </a:r>
            <a:r>
              <a:rPr lang="en-US" dirty="0">
                <a:solidFill>
                  <a:schemeClr val="accent1"/>
                </a:solidFill>
              </a:rPr>
              <a:t>Mach-O</a:t>
            </a:r>
          </a:p>
          <a:p>
            <a:r>
              <a:rPr lang="en-US" dirty="0"/>
              <a:t>Binary file formats contain necessary information for the loader to manage the underlying executable code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8A7F3-878E-4EF6-9AC5-C923CCFF361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F4FEA-F165-40E7-B94D-6CD2A15CCCF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EEBBB-D7DC-4E7B-AAA5-A4969D49E7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B6C1EE9B-F380-49F5-8895-DF7B408CCA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51" y="1971266"/>
            <a:ext cx="2159984" cy="456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266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A3C7-FEE0-4138-BAF8-C1426F62E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MS-DOS Stub and PE Signature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0C569-6AFF-41CF-904E-188AE05140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17074" y="2124891"/>
            <a:ext cx="8566622" cy="423145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MS-DOS</a:t>
            </a:r>
            <a:r>
              <a:rPr lang="en-US" dirty="0"/>
              <a:t> stub</a:t>
            </a:r>
          </a:p>
          <a:p>
            <a:pPr lvl="1"/>
            <a:r>
              <a:rPr lang="en-US" dirty="0"/>
              <a:t>2-byte magic number: </a:t>
            </a:r>
            <a:r>
              <a:rPr lang="en-US" dirty="0">
                <a:solidFill>
                  <a:schemeClr val="accent4"/>
                </a:solidFill>
              </a:rPr>
              <a:t>MZ</a:t>
            </a:r>
          </a:p>
          <a:p>
            <a:pPr lvl="1"/>
            <a:r>
              <a:rPr lang="en-US" dirty="0"/>
              <a:t>Valid application that runs under MS-DOS</a:t>
            </a:r>
          </a:p>
          <a:p>
            <a:pPr lvl="1"/>
            <a:r>
              <a:rPr lang="en-US" dirty="0"/>
              <a:t>Prints out the message “</a:t>
            </a:r>
            <a:r>
              <a:rPr lang="en-US" dirty="0">
                <a:solidFill>
                  <a:schemeClr val="accent4"/>
                </a:solidFill>
              </a:rPr>
              <a:t>This program cannot be run in DOS mode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Location 0x3C contains file offset to the PE signature</a:t>
            </a:r>
          </a:p>
          <a:p>
            <a:r>
              <a:rPr lang="en-US" dirty="0">
                <a:solidFill>
                  <a:schemeClr val="accent1"/>
                </a:solidFill>
              </a:rPr>
              <a:t>Signature</a:t>
            </a:r>
          </a:p>
          <a:p>
            <a:pPr lvl="1"/>
            <a:r>
              <a:rPr lang="en-US" dirty="0"/>
              <a:t>4-byte signature magic number</a:t>
            </a:r>
          </a:p>
          <a:p>
            <a:pPr lvl="1"/>
            <a:r>
              <a:rPr lang="en-US" dirty="0">
                <a:solidFill>
                  <a:schemeClr val="accent4"/>
                </a:solidFill>
              </a:rPr>
              <a:t>PE\0\0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D5EA2-A607-40F2-AFEC-1430385093C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6E4FE-D74D-458C-A41D-9A70B9AC4E2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4D3E6-03BE-41CB-A283-C9D597D36D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CDDC16D2-D3E4-4BDF-9E8F-2DAEEA40F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51" y="1971266"/>
            <a:ext cx="2159984" cy="456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758124"/>
      </p:ext>
    </p:extLst>
  </p:cSld>
  <p:clrMapOvr>
    <a:masterClrMapping/>
  </p:clrMapOvr>
</p:sld>
</file>

<file path=ppt/theme/theme1.xml><?xml version="1.0" encoding="utf-8"?>
<a:theme xmlns:a="http://schemas.openxmlformats.org/drawingml/2006/main" name="snow">
  <a:themeElements>
    <a:clrScheme name="AnalogousFromDarkSeed_2SEEDS">
      <a:dk1>
        <a:srgbClr val="000000"/>
      </a:dk1>
      <a:lt1>
        <a:srgbClr val="FFFFFF"/>
      </a:lt1>
      <a:dk2>
        <a:srgbClr val="243341"/>
      </a:dk2>
      <a:lt2>
        <a:srgbClr val="E8E7E2"/>
      </a:lt2>
      <a:accent1>
        <a:srgbClr val="3758C4"/>
      </a:accent1>
      <a:accent2>
        <a:srgbClr val="3D9ED2"/>
      </a:accent2>
      <a:accent3>
        <a:srgbClr val="6146D4"/>
      </a:accent3>
      <a:accent4>
        <a:srgbClr val="C12CA8"/>
      </a:accent4>
      <a:accent5>
        <a:srgbClr val="D23D7C"/>
      </a:accent5>
      <a:accent6>
        <a:srgbClr val="C12C2C"/>
      </a:accent6>
      <a:hlink>
        <a:srgbClr val="C44EA4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now" id="{CFC5258F-DBE4-491C-B074-F51103C2447D}" vid="{83561A2A-76A3-4C19-9B9E-44BC6DFD6BF8}"/>
    </a:ext>
  </a:extLst>
</a:theme>
</file>

<file path=ppt/theme/theme2.xml><?xml version="1.0" encoding="utf-8"?>
<a:theme xmlns:a="http://schemas.openxmlformats.org/drawingml/2006/main" name="Default">
  <a:themeElements>
    <a:clrScheme name="AnalogousFromDarkSeed_2SEEDS">
      <a:dk1>
        <a:srgbClr val="000000"/>
      </a:dk1>
      <a:lt1>
        <a:srgbClr val="FFFFFF"/>
      </a:lt1>
      <a:dk2>
        <a:srgbClr val="243341"/>
      </a:dk2>
      <a:lt2>
        <a:srgbClr val="E8E7E2"/>
      </a:lt2>
      <a:accent1>
        <a:srgbClr val="3758C4"/>
      </a:accent1>
      <a:accent2>
        <a:srgbClr val="3D9ED2"/>
      </a:accent2>
      <a:accent3>
        <a:srgbClr val="6146D4"/>
      </a:accent3>
      <a:accent4>
        <a:srgbClr val="C12CA8"/>
      </a:accent4>
      <a:accent5>
        <a:srgbClr val="D23D7C"/>
      </a:accent5>
      <a:accent6>
        <a:srgbClr val="C12C2C"/>
      </a:accent6>
      <a:hlink>
        <a:srgbClr val="C44EA4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now">
  <a:themeElements>
    <a:clrScheme name="AnalogousFromDarkSeed_2SEEDS">
      <a:dk1>
        <a:srgbClr val="000000"/>
      </a:dk1>
      <a:lt1>
        <a:srgbClr val="FFFFFF"/>
      </a:lt1>
      <a:dk2>
        <a:srgbClr val="243341"/>
      </a:dk2>
      <a:lt2>
        <a:srgbClr val="E8E7E2"/>
      </a:lt2>
      <a:accent1>
        <a:srgbClr val="3758C4"/>
      </a:accent1>
      <a:accent2>
        <a:srgbClr val="3D9ED2"/>
      </a:accent2>
      <a:accent3>
        <a:srgbClr val="6146D4"/>
      </a:accent3>
      <a:accent4>
        <a:srgbClr val="C12CA8"/>
      </a:accent4>
      <a:accent5>
        <a:srgbClr val="D23D7C"/>
      </a:accent5>
      <a:accent6>
        <a:srgbClr val="C12C2C"/>
      </a:accent6>
      <a:hlink>
        <a:srgbClr val="C44EA4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now" id="{5A36DFE0-2674-4F17-92D3-6B53CD68451B}" vid="{DFA88182-C019-47CD-8642-C7896C6CE64D}"/>
    </a:ext>
  </a:extLst>
</a:theme>
</file>

<file path=ppt/theme/theme4.xml><?xml version="1.0" encoding="utf-8"?>
<a:theme xmlns:a="http://schemas.openxmlformats.org/drawingml/2006/main" name="1_Default">
  <a:themeElements>
    <a:clrScheme name="AnalogousFromDarkSeed_2SEEDS">
      <a:dk1>
        <a:srgbClr val="000000"/>
      </a:dk1>
      <a:lt1>
        <a:srgbClr val="FFFFFF"/>
      </a:lt1>
      <a:dk2>
        <a:srgbClr val="243341"/>
      </a:dk2>
      <a:lt2>
        <a:srgbClr val="E8E7E2"/>
      </a:lt2>
      <a:accent1>
        <a:srgbClr val="3758C4"/>
      </a:accent1>
      <a:accent2>
        <a:srgbClr val="3D9ED2"/>
      </a:accent2>
      <a:accent3>
        <a:srgbClr val="6146D4"/>
      </a:accent3>
      <a:accent4>
        <a:srgbClr val="C12CA8"/>
      </a:accent4>
      <a:accent5>
        <a:srgbClr val="D23D7C"/>
      </a:accent5>
      <a:accent6>
        <a:srgbClr val="C12C2C"/>
      </a:accent6>
      <a:hlink>
        <a:srgbClr val="C44EA4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snow</Template>
  <TotalTime>487</TotalTime>
  <Words>1101</Words>
  <Application>Microsoft Office PowerPoint</Application>
  <PresentationFormat>Widescreen</PresentationFormat>
  <Paragraphs>251</Paragraphs>
  <Slides>28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Avenir</vt:lpstr>
      <vt:lpstr>Calibri</vt:lpstr>
      <vt:lpstr>Consolas</vt:lpstr>
      <vt:lpstr>snow</vt:lpstr>
      <vt:lpstr>Default</vt:lpstr>
      <vt:lpstr>1_snow</vt:lpstr>
      <vt:lpstr>1_Default</vt:lpstr>
      <vt:lpstr>Introduction to Static Analysis</vt:lpstr>
      <vt:lpstr>Outline</vt:lpstr>
      <vt:lpstr>Process</vt:lpstr>
      <vt:lpstr>Basic Static Analysis Tools</vt:lpstr>
      <vt:lpstr>Packed Binaries</vt:lpstr>
      <vt:lpstr>Basic Static Analysis Lab</vt:lpstr>
      <vt:lpstr>Portable Executable Format</vt:lpstr>
      <vt:lpstr>Portable Executable (PE) Format</vt:lpstr>
      <vt:lpstr>MS-DOS Stub and PE Signature</vt:lpstr>
      <vt:lpstr>File Header</vt:lpstr>
      <vt:lpstr>Optional Header</vt:lpstr>
      <vt:lpstr>Section Table</vt:lpstr>
      <vt:lpstr>Predefined Sections</vt:lpstr>
      <vt:lpstr>PE Lab</vt:lpstr>
      <vt:lpstr>Advanced Static Analysis</vt:lpstr>
      <vt:lpstr>Decompilation vs Disassembly </vt:lpstr>
      <vt:lpstr>Functions</vt:lpstr>
      <vt:lpstr>Advanced Static Analysis Tools</vt:lpstr>
      <vt:lpstr>Ghidra</vt:lpstr>
      <vt:lpstr>What is Ghidra?</vt:lpstr>
      <vt:lpstr>How to Setup</vt:lpstr>
      <vt:lpstr>Lab Environment</vt:lpstr>
      <vt:lpstr>Create Project</vt:lpstr>
      <vt:lpstr>Importing Files</vt:lpstr>
      <vt:lpstr>Using Tools</vt:lpstr>
      <vt:lpstr>Analyzing Binaries</vt:lpstr>
      <vt:lpstr>Labs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Binary</dc:title>
  <dc:creator>Jordan Sosnowski</dc:creator>
  <cp:lastModifiedBy>Jordan Sosnowski</cp:lastModifiedBy>
  <cp:revision>63</cp:revision>
  <dcterms:created xsi:type="dcterms:W3CDTF">2021-02-14T21:30:55Z</dcterms:created>
  <dcterms:modified xsi:type="dcterms:W3CDTF">2021-03-09T16:49:02Z</dcterms:modified>
</cp:coreProperties>
</file>

<file path=docProps/thumbnail.jpeg>
</file>